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9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92" r:id="rId19"/>
    <p:sldId id="293" r:id="rId20"/>
    <p:sldId id="290" r:id="rId21"/>
    <p:sldId id="291" r:id="rId22"/>
    <p:sldId id="272" r:id="rId23"/>
    <p:sldId id="273" r:id="rId24"/>
    <p:sldId id="274" r:id="rId25"/>
    <p:sldId id="275" r:id="rId26"/>
    <p:sldId id="276" r:id="rId27"/>
    <p:sldId id="277" r:id="rId28"/>
    <p:sldId id="294" r:id="rId29"/>
    <p:sldId id="295" r:id="rId30"/>
    <p:sldId id="296" r:id="rId31"/>
    <p:sldId id="301" r:id="rId32"/>
    <p:sldId id="302" r:id="rId33"/>
    <p:sldId id="298" r:id="rId34"/>
    <p:sldId id="299" r:id="rId35"/>
    <p:sldId id="300" r:id="rId36"/>
    <p:sldId id="303" r:id="rId37"/>
    <p:sldId id="304" r:id="rId38"/>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880" y="-408"/>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07856426"/>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ClrTx/>
              <a:buSzTx/>
              <a:buNone/>
              <a:defRPr sz="2000" b="0">
                <a:solidFill>
                  <a:srgbClr val="000000"/>
                </a:solidFill>
                <a:uFillTx/>
                <a:latin typeface="News706 BT"/>
                <a:ea typeface="News706 BT"/>
                <a:cs typeface="News706 BT"/>
                <a:sym typeface="News706 BT"/>
              </a:defRPr>
            </a:lvl2pPr>
            <a:lvl3pPr marL="0" indent="658277" defTabSz="914400">
              <a:lnSpc>
                <a:spcPts val="2400"/>
              </a:lnSpc>
              <a:buClrTx/>
              <a:buSzTx/>
              <a:buNone/>
              <a:defRPr sz="2000" b="0">
                <a:solidFill>
                  <a:srgbClr val="000000"/>
                </a:solidFill>
                <a:uFillTx/>
                <a:latin typeface="News706 BT"/>
                <a:ea typeface="News706 BT"/>
                <a:cs typeface="News706 BT"/>
                <a:sym typeface="News706 BT"/>
              </a:defRPr>
            </a:lvl3pPr>
            <a:lvl4pPr marL="0" indent="987415" defTabSz="914400">
              <a:lnSpc>
                <a:spcPts val="2400"/>
              </a:lnSpc>
              <a:buClrTx/>
              <a:buSzTx/>
              <a:buNone/>
              <a:defRPr sz="2000" b="0">
                <a:solidFill>
                  <a:srgbClr val="000000"/>
                </a:solidFill>
                <a:uFillTx/>
                <a:latin typeface="News706 BT"/>
                <a:ea typeface="News706 BT"/>
                <a:cs typeface="News706 BT"/>
                <a:sym typeface="News706 BT"/>
              </a:defRPr>
            </a:lvl4pPr>
            <a:lvl5pPr marL="0" indent="1316552" defTabSz="914400">
              <a:lnSpc>
                <a:spcPts val="2400"/>
              </a:lnSpc>
              <a:buClrTx/>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0" name="Shape 1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5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2" name="Shape 15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smtClean="0"/>
              <a:t>Model </a:t>
            </a:r>
            <a:r>
              <a:rPr dirty="0" smtClean="0"/>
              <a:t>Evaluation</a:t>
            </a:r>
            <a:r>
              <a:rPr lang="en-AU" dirty="0" smtClean="0"/>
              <a:t> and Optimisation</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nvSpPr>
        <p:spPr>
          <a:xfrm>
            <a:off x="263524" y="1028700"/>
            <a:ext cx="6075993" cy="709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a:t>Q: How can we make a model that generalizes well?</a:t>
            </a:r>
          </a:p>
          <a:p>
            <a:pPr algn="l" defTabSz="914400">
              <a:lnSpc>
                <a:spcPts val="2400"/>
              </a:lnSpc>
              <a:defRPr sz="2000" b="0">
                <a:uFillTx/>
              </a:defRPr>
            </a:pPr>
            <a:r>
              <a:rPr i="1"/>
              <a:t> 1)  split dataset</a:t>
            </a:r>
          </a:p>
        </p:txBody>
      </p:sp>
      <p:pic>
        <p:nvPicPr>
          <p:cNvPr id="209"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10" name="Shape 210"/>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11"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12" name="Shape 21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13" name="Shape 213"/>
          <p:cNvSpPr/>
          <p:nvPr/>
        </p:nvSpPr>
        <p:spPr>
          <a:xfrm>
            <a:off x="3159124" y="3619500"/>
            <a:ext cx="1905001" cy="0"/>
          </a:xfrm>
          <a:prstGeom prst="line">
            <a:avLst/>
          </a:prstGeom>
          <a:solidFill>
            <a:srgbClr val="650A34"/>
          </a:solidFill>
          <a:ln w="25400">
            <a:solidFill>
              <a:srgbClr val="000000"/>
            </a:solidFill>
          </a:ln>
        </p:spPr>
        <p:txBody>
          <a:bodyPr lIns="45719" rIns="45719"/>
          <a:lstStyle/>
          <a:p>
            <a:pPr algn="l" defTabSz="457200">
              <a:defRPr sz="1200" b="0">
                <a:uFillTx/>
              </a:defRPr>
            </a:pPr>
            <a:endParaRPr/>
          </a:p>
        </p:txBody>
      </p:sp>
      <p:sp>
        <p:nvSpPr>
          <p:cNvPr id="214" name="Shape 214"/>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15" name="Shape 215"/>
          <p:cNvSpPr>
            <a:spLocks noGrp="1"/>
          </p:cNvSpPr>
          <p:nvPr>
            <p:ph type="sldNum" sz="quarter" idx="2"/>
          </p:nvPr>
        </p:nvSpPr>
        <p:spPr>
          <a:xfrm>
            <a:off x="8664575" y="526256"/>
            <a:ext cx="254001" cy="342901"/>
          </a:xfrm>
          <a:prstGeom prst="rect">
            <a:avLst/>
          </a:prstGeom>
          <a:extLst>
            <a:ext uri="{C572A759-6A51-4108-AA02-DFA0A04FC94B}">
              <ma14:wrappingTextBoxFlag xmlns:ma14="http://schemas.microsoft.com/office/mac/drawingml/2011/main" val="1"/>
            </a:ext>
          </a:extLst>
        </p:spPr>
        <p:txBody>
          <a:bodyPr wrap="square">
            <a:normAutofit fontScale="70000" lnSpcReduction="2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10</a:t>
            </a:fld>
            <a:endParaRP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263524" y="1028700"/>
            <a:ext cx="6075993" cy="1021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a:t>Q: How can we make a model that generalizes well?</a:t>
            </a:r>
          </a:p>
          <a:p>
            <a:pPr algn="l" defTabSz="914400">
              <a:lnSpc>
                <a:spcPts val="2400"/>
              </a:lnSpc>
              <a:defRPr sz="2000" b="0">
                <a:uFillTx/>
              </a:defRPr>
            </a:pPr>
            <a:r>
              <a:rPr i="1"/>
              <a:t> 1)  split dataset</a:t>
            </a:r>
          </a:p>
          <a:p>
            <a:pPr algn="l" defTabSz="914400">
              <a:lnSpc>
                <a:spcPts val="2400"/>
              </a:lnSpc>
              <a:defRPr sz="2000" b="0">
                <a:uFillTx/>
              </a:defRPr>
            </a:pPr>
            <a:r>
              <a:rPr i="1"/>
              <a:t> 2)  train model</a:t>
            </a:r>
          </a:p>
        </p:txBody>
      </p:sp>
      <p:sp>
        <p:nvSpPr>
          <p:cNvPr id="218" name="Shape 218"/>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19" name="image11.png"/>
          <p:cNvPicPr>
            <a:picLocks noChangeAspect="1"/>
          </p:cNvPicPr>
          <p:nvPr/>
        </p:nvPicPr>
        <p:blipFill>
          <a:blip r:embed="rId2">
            <a:extLst/>
          </a:blip>
          <a:stretch>
            <a:fillRect/>
          </a:stretch>
        </p:blipFill>
        <p:spPr>
          <a:xfrm>
            <a:off x="3159124" y="1714500"/>
            <a:ext cx="1987016" cy="3124200"/>
          </a:xfrm>
          <a:prstGeom prst="rect">
            <a:avLst/>
          </a:prstGeom>
          <a:ln w="12700">
            <a:miter lim="400000"/>
          </a:ln>
        </p:spPr>
      </p:pic>
      <p:pic>
        <p:nvPicPr>
          <p:cNvPr id="220"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21" name="Shape 221"/>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22" name="Shape 22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23" name="Shape 22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24" name="Shape 224"/>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25" name="Shape 225"/>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11</a:t>
            </a:fld>
            <a:endParaRP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a:off x="263524" y="1028700"/>
            <a:ext cx="6075993" cy="14935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p:txBody>
      </p:sp>
      <p:pic>
        <p:nvPicPr>
          <p:cNvPr id="228"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29" name="Shape 229"/>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30" name="Shape 230"/>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31" name="Shape 231"/>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32" name="Shape 232"/>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33"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34" name="Shape 234"/>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35" name="Shape 235"/>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36" name="Shape 23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37" name="Shape 23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12</a:t>
            </a:fld>
            <a:endParaRP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263524" y="1028700"/>
            <a:ext cx="6075993" cy="18592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p:txBody>
      </p:sp>
      <p:pic>
        <p:nvPicPr>
          <p:cNvPr id="240"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41" name="Shape 241"/>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42" name="Shape 242"/>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43" name="Shape 24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44" name="Shape 244"/>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45"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46" name="Shape 246"/>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47" name="Shape 247"/>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48" name="Shape 248"/>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49" name="Shape 249"/>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13</a:t>
            </a:fld>
            <a:endParaRP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p:nvPr/>
        </p:nvSpPr>
        <p:spPr>
          <a:xfrm>
            <a:off x="263524" y="1028700"/>
            <a:ext cx="6105721" cy="22980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a:t>
            </a:r>
            <a:r>
              <a:rPr i="1" dirty="0" smtClean="0"/>
              <a:t>model</a:t>
            </a:r>
            <a:endParaRPr i="1" dirty="0"/>
          </a:p>
        </p:txBody>
      </p:sp>
      <p:pic>
        <p:nvPicPr>
          <p:cNvPr id="252"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53" name="Shape 253"/>
          <p:cNvSpPr/>
          <p:nvPr/>
        </p:nvSpPr>
        <p:spPr>
          <a:xfrm>
            <a:off x="6359525"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54" name="Shape 254"/>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55" name="Shape 255"/>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56" name="Shape 256"/>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57"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58" name="Shape 258"/>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59" name="Shape 259"/>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60" name="Shape 260"/>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61" name="Shape 261"/>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14</a:t>
            </a:fld>
            <a:endParaRP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263524" y="1028699"/>
            <a:ext cx="6105721" cy="26673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a:t>
            </a:r>
            <a:r>
              <a:rPr i="1" dirty="0" smtClean="0"/>
              <a:t>model</a:t>
            </a:r>
            <a:endParaRPr i="1" dirty="0"/>
          </a:p>
          <a:p>
            <a:pPr algn="l" defTabSz="914400">
              <a:lnSpc>
                <a:spcPct val="120000"/>
              </a:lnSpc>
              <a:defRPr sz="2000" b="0">
                <a:uFillTx/>
              </a:defRPr>
            </a:pPr>
            <a:r>
              <a:rPr i="1" dirty="0"/>
              <a:t> 6)  train on </a:t>
            </a:r>
            <a:r>
              <a:rPr b="1" i="1" dirty="0"/>
              <a:t>all</a:t>
            </a:r>
            <a:r>
              <a:rPr i="1" dirty="0"/>
              <a:t> data</a:t>
            </a:r>
          </a:p>
        </p:txBody>
      </p:sp>
      <p:pic>
        <p:nvPicPr>
          <p:cNvPr id="264"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65" name="Shape 265"/>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66" name="Shape 266"/>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67" name="Shape 267"/>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68" name="Shape 268"/>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69"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70" name="Shape 270"/>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71" name="Shape 271"/>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72" name="Shape 272"/>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73" name="Shape 273"/>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15</a:t>
            </a:fld>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a:p>
            <a:pPr algn="l" defTabSz="914400">
              <a:lnSpc>
                <a:spcPct val="120000"/>
              </a:lnSpc>
              <a:defRPr sz="2000" b="0">
                <a:uFillTx/>
              </a:defRPr>
            </a:pPr>
            <a:r>
              <a:rPr i="1"/>
              <a:t> 5)  choose best model</a:t>
            </a:r>
          </a:p>
          <a:p>
            <a:pPr algn="l" defTabSz="914400">
              <a:lnSpc>
                <a:spcPct val="120000"/>
              </a:lnSpc>
              <a:defRPr sz="2000" b="0">
                <a:uFillTx/>
              </a:defRPr>
            </a:pPr>
            <a:r>
              <a:rPr i="1"/>
              <a:t> 6)  train on </a:t>
            </a:r>
            <a:r>
              <a:rPr b="1" i="1"/>
              <a:t>all</a:t>
            </a:r>
            <a:r>
              <a:rPr i="1"/>
              <a:t> data</a:t>
            </a:r>
          </a:p>
          <a:p>
            <a:pPr algn="l" defTabSz="914400">
              <a:lnSpc>
                <a:spcPct val="120000"/>
              </a:lnSpc>
              <a:defRPr sz="2000" b="0">
                <a:uFillTx/>
              </a:defRPr>
            </a:pPr>
            <a:r>
              <a:rPr i="1"/>
              <a:t> 7)  make predictions</a:t>
            </a:r>
          </a:p>
          <a:p>
            <a:pPr algn="l" defTabSz="914400">
              <a:lnSpc>
                <a:spcPct val="120000"/>
              </a:lnSpc>
              <a:defRPr sz="2000" b="0">
                <a:uFillTx/>
              </a:defRPr>
            </a:pPr>
            <a:r>
              <a:rPr i="1"/>
              <a:t>      on new data</a:t>
            </a:r>
          </a:p>
        </p:txBody>
      </p:sp>
      <p:pic>
        <p:nvPicPr>
          <p:cNvPr id="276"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77" name="Shape 277"/>
          <p:cNvSpPr/>
          <p:nvPr/>
        </p:nvSpPr>
        <p:spPr>
          <a:xfrm>
            <a:off x="6359524" y="2977606"/>
            <a:ext cx="914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78" name="Shape 278"/>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79" name="Shape 279"/>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80" name="Shape 280"/>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81"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82" name="Shape 282"/>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83" name="Shape 283"/>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84" name="Shape 284"/>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85"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286" name="Shape 286"/>
          <p:cNvSpPr/>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new data</a:t>
            </a:r>
          </a:p>
        </p:txBody>
      </p:sp>
      <p:sp>
        <p:nvSpPr>
          <p:cNvPr id="287" name="Shape 28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88" name="Shape 28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16</a:t>
            </a:fld>
            <a:endParaRP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a:p>
            <a:pPr algn="l" defTabSz="914400">
              <a:lnSpc>
                <a:spcPct val="120000"/>
              </a:lnSpc>
              <a:defRPr sz="2000" b="0">
                <a:uFillTx/>
              </a:defRPr>
            </a:pPr>
            <a:r>
              <a:rPr i="1"/>
              <a:t> 5)  choose best model</a:t>
            </a:r>
          </a:p>
          <a:p>
            <a:pPr algn="l" defTabSz="914400">
              <a:lnSpc>
                <a:spcPct val="120000"/>
              </a:lnSpc>
              <a:defRPr sz="2000" b="0">
                <a:uFillTx/>
              </a:defRPr>
            </a:pPr>
            <a:r>
              <a:rPr i="1"/>
              <a:t> 6)  train on </a:t>
            </a:r>
            <a:r>
              <a:rPr b="1" i="1"/>
              <a:t>all</a:t>
            </a:r>
            <a:r>
              <a:rPr i="1"/>
              <a:t> data</a:t>
            </a:r>
          </a:p>
          <a:p>
            <a:pPr algn="l" defTabSz="914400">
              <a:lnSpc>
                <a:spcPct val="120000"/>
              </a:lnSpc>
              <a:defRPr sz="2000" b="0">
                <a:uFillTx/>
              </a:defRPr>
            </a:pPr>
            <a:r>
              <a:rPr i="1"/>
              <a:t> 7)  make predictions</a:t>
            </a:r>
          </a:p>
          <a:p>
            <a:pPr algn="l" defTabSz="914400">
              <a:lnSpc>
                <a:spcPct val="120000"/>
              </a:lnSpc>
              <a:defRPr sz="2000" b="0">
                <a:uFillTx/>
              </a:defRPr>
            </a:pPr>
            <a:r>
              <a:rPr i="1"/>
              <a:t>      on new data</a:t>
            </a:r>
          </a:p>
        </p:txBody>
      </p:sp>
      <p:pic>
        <p:nvPicPr>
          <p:cNvPr id="291"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92" name="Shape 29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93" name="Shape 293"/>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94" name="Shape 294"/>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95" name="Shape 295"/>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96"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97" name="Shape 297"/>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98" name="Shape 298"/>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99" name="Shape 299"/>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00"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301" name="Shape 301"/>
          <p:cNvSpPr/>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new data</a:t>
            </a:r>
          </a:p>
        </p:txBody>
      </p:sp>
      <p:grpSp>
        <p:nvGrpSpPr>
          <p:cNvPr id="305" name="Group 305"/>
          <p:cNvGrpSpPr/>
          <p:nvPr/>
        </p:nvGrpSpPr>
        <p:grpSpPr>
          <a:xfrm>
            <a:off x="7654924" y="2019300"/>
            <a:ext cx="1463676" cy="1752981"/>
            <a:chOff x="0" y="0"/>
            <a:chExt cx="1463675" cy="1752980"/>
          </a:xfrm>
        </p:grpSpPr>
        <p:pic>
          <p:nvPicPr>
            <p:cNvPr id="302" name="image6.png"/>
            <p:cNvPicPr>
              <a:picLocks noChangeAspect="1"/>
            </p:cNvPicPr>
            <p:nvPr/>
          </p:nvPicPr>
          <p:blipFill>
            <a:blip r:embed="rId5">
              <a:extLst/>
            </a:blip>
            <a:stretch>
              <a:fillRect/>
            </a:stretch>
          </p:blipFill>
          <p:spPr>
            <a:xfrm>
              <a:off x="0" y="0"/>
              <a:ext cx="1463675" cy="1752981"/>
            </a:xfrm>
            <a:prstGeom prst="rect">
              <a:avLst/>
            </a:prstGeom>
            <a:ln w="12700" cap="flat">
              <a:noFill/>
              <a:miter lim="400000"/>
            </a:ln>
            <a:effectLst/>
          </p:spPr>
        </p:pic>
        <p:sp>
          <p:nvSpPr>
            <p:cNvPr id="303" name="Shape 303"/>
            <p:cNvSpPr/>
            <p:nvPr/>
          </p:nvSpPr>
          <p:spPr>
            <a:xfrm>
              <a:off x="118923" y="109775"/>
              <a:ext cx="120753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04" name="Shape 304"/>
            <p:cNvSpPr/>
            <p:nvPr/>
          </p:nvSpPr>
          <p:spPr>
            <a:xfrm>
              <a:off x="118923" y="301883"/>
              <a:ext cx="1207532" cy="1255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sz="4200" b="0">
                  <a:uFillTx/>
                  <a:latin typeface="+mn-lt"/>
                  <a:ea typeface="+mn-ea"/>
                  <a:cs typeface="+mn-cs"/>
                  <a:sym typeface="Gill Sans"/>
                </a:defRPr>
              </a:pPr>
              <a:r>
                <a:rPr sz="900">
                  <a:latin typeface="News706 BT"/>
                  <a:ea typeface="News706 BT"/>
                  <a:cs typeface="News706 BT"/>
                  <a:sym typeface="News706 BT"/>
                </a:rPr>
                <a:t>This new data is called </a:t>
              </a:r>
              <a:r>
                <a:rPr sz="900" i="1">
                  <a:latin typeface="News706 BT"/>
                  <a:ea typeface="News706 BT"/>
                  <a:cs typeface="News706 BT"/>
                  <a:sym typeface="News706 BT"/>
                </a:rPr>
                <a:t>out of sample </a:t>
              </a:r>
              <a:r>
                <a:rPr sz="900">
                  <a:latin typeface="News706 BT"/>
                  <a:ea typeface="News706 BT"/>
                  <a:cs typeface="News706 BT"/>
                  <a:sym typeface="News706 BT"/>
                </a:rPr>
                <a:t>data. We don’t know the labels for these OOS records!</a:t>
              </a:r>
            </a:p>
            <a:p>
              <a:pPr algn="l" defTabSz="914400">
                <a:lnSpc>
                  <a:spcPts val="1100"/>
                </a:lnSpc>
                <a:defRPr sz="900" b="0">
                  <a:uFillTx/>
                  <a:latin typeface="+mn-lt"/>
                  <a:ea typeface="+mn-ea"/>
                  <a:cs typeface="+mn-cs"/>
                  <a:sym typeface="Gill Sans"/>
                </a:defRPr>
              </a:pPr>
              <a:endParaRPr sz="900">
                <a:latin typeface="News706 BT"/>
                <a:ea typeface="News706 BT"/>
                <a:cs typeface="News706 BT"/>
                <a:sym typeface="News706 BT"/>
              </a:endParaRPr>
            </a:p>
            <a:p>
              <a:pPr algn="l" defTabSz="914400">
                <a:lnSpc>
                  <a:spcPts val="1100"/>
                </a:lnSpc>
                <a:defRPr sz="900" b="0">
                  <a:uFillTx/>
                  <a:latin typeface="+mn-lt"/>
                  <a:ea typeface="+mn-ea"/>
                  <a:cs typeface="+mn-cs"/>
                  <a:sym typeface="Gill Sans"/>
                </a:defRPr>
              </a:pPr>
              <a:r>
                <a:rPr>
                  <a:latin typeface="News706 BT"/>
                  <a:ea typeface="News706 BT"/>
                  <a:cs typeface="News706 BT"/>
                  <a:sym typeface="News706 BT"/>
                </a:rPr>
                <a:t>We want to estimate OOS prediction error so we know what to expect from our model.</a:t>
              </a:r>
            </a:p>
          </p:txBody>
        </p:sp>
      </p:grpSp>
      <p:sp>
        <p:nvSpPr>
          <p:cNvPr id="306" name="Shape 30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17</a:t>
            </a:fld>
            <a:endParaRP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CODING IT…</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18</a:t>
            </a:fld>
            <a:endParaRPr/>
          </a:p>
        </p:txBody>
      </p:sp>
      <p:sp>
        <p:nvSpPr>
          <p:cNvPr id="2" name="TextBox 1"/>
          <p:cNvSpPr txBox="1"/>
          <p:nvPr/>
        </p:nvSpPr>
        <p:spPr>
          <a:xfrm>
            <a:off x="468153" y="1199700"/>
            <a:ext cx="8357336" cy="2595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X = DF[[“Column1”,”Column2”…]]</a:t>
            </a:r>
          </a:p>
          <a:p>
            <a:pPr algn="l"/>
            <a:r>
              <a:rPr lang="en-US" sz="1800" b="0" dirty="0" smtClean="0">
                <a:latin typeface="Courier New"/>
                <a:cs typeface="Courier New"/>
              </a:rPr>
              <a:t>Y = DF[[“</a:t>
            </a:r>
            <a:r>
              <a:rPr lang="en-US" sz="1800" b="0" dirty="0">
                <a:latin typeface="Courier New"/>
                <a:cs typeface="Courier New"/>
              </a:rPr>
              <a:t>Other column”]]</a:t>
            </a:r>
            <a:br>
              <a:rPr lang="en-US" sz="1800" b="0" dirty="0">
                <a:latin typeface="Courier New"/>
                <a:cs typeface="Courier New"/>
              </a:rPr>
            </a:br>
            <a:r>
              <a:rPr lang="en-US" sz="1800" b="0" dirty="0" smtClean="0">
                <a:latin typeface="Courier New"/>
                <a:cs typeface="Courier New"/>
              </a:rPr>
              <a:t>from </a:t>
            </a:r>
            <a:r>
              <a:rPr lang="en-US" sz="1800" b="0" dirty="0" err="1" smtClean="0">
                <a:latin typeface="Courier New"/>
                <a:cs typeface="Courier New"/>
              </a:rPr>
              <a:t>sklearn.cross_validation</a:t>
            </a:r>
            <a:r>
              <a:rPr lang="en-US" sz="1800" b="0" dirty="0" smtClean="0">
                <a:latin typeface="Courier New"/>
                <a:cs typeface="Courier New"/>
              </a:rPr>
              <a:t> import </a:t>
            </a:r>
            <a:r>
              <a:rPr lang="en-US" sz="1800" dirty="0" err="1" smtClean="0">
                <a:latin typeface="Courier New"/>
                <a:cs typeface="Courier New"/>
              </a:rPr>
              <a:t>train_test_split</a:t>
            </a:r>
            <a:endParaRPr lang="en-US" sz="1800" dirty="0" smtClean="0">
              <a:latin typeface="Courier New"/>
              <a:cs typeface="Courier New"/>
            </a:endParaRPr>
          </a:p>
          <a:p>
            <a:pPr algn="l"/>
            <a:r>
              <a:rPr lang="en-US" sz="1800" b="0" dirty="0">
                <a:latin typeface="Courier New"/>
                <a:cs typeface="Courier New"/>
              </a:rPr>
              <a:t>i</a:t>
            </a:r>
            <a:r>
              <a:rPr lang="en-US" sz="1800" b="0" dirty="0" smtClean="0">
                <a:latin typeface="Courier New"/>
                <a:cs typeface="Courier New"/>
              </a:rPr>
              <a:t>mport </a:t>
            </a:r>
            <a:r>
              <a:rPr lang="en-US" sz="1800" b="0" dirty="0" err="1" smtClean="0">
                <a:latin typeface="Courier New"/>
                <a:cs typeface="Courier New"/>
              </a:rPr>
              <a:t>sklearn.metrics</a:t>
            </a:r>
            <a:endParaRPr lang="en-US" sz="1800" b="0" dirty="0" smtClean="0">
              <a:latin typeface="Courier New"/>
              <a:cs typeface="Courier New"/>
            </a:endParaRPr>
          </a:p>
          <a:p>
            <a:pPr algn="l"/>
            <a:r>
              <a:rPr lang="en-US" sz="1800" b="0" dirty="0" smtClean="0">
                <a:latin typeface="Courier New"/>
                <a:cs typeface="Courier New"/>
              </a:rPr>
              <a:t>(</a:t>
            </a:r>
            <a:r>
              <a:rPr lang="en-US" sz="1800" b="0" dirty="0" err="1" smtClean="0">
                <a:latin typeface="Courier New"/>
                <a:cs typeface="Courier New"/>
              </a:rPr>
              <a:t>X_train</a:t>
            </a:r>
            <a:r>
              <a:rPr lang="en-US" sz="1800" b="0" dirty="0" smtClean="0">
                <a:latin typeface="Courier New"/>
                <a:cs typeface="Courier New"/>
              </a:rPr>
              <a:t>, </a:t>
            </a:r>
            <a:r>
              <a:rPr lang="en-US" sz="1800" b="0" dirty="0" err="1" smtClean="0">
                <a:latin typeface="Courier New"/>
                <a:cs typeface="Courier New"/>
              </a:rPr>
              <a:t>X_test</a:t>
            </a:r>
            <a:r>
              <a:rPr lang="en-US" sz="1800" b="0" dirty="0" smtClean="0">
                <a:latin typeface="Courier New"/>
                <a:cs typeface="Courier New"/>
              </a:rPr>
              <a:t>, </a:t>
            </a:r>
            <a:r>
              <a:rPr lang="en-US" sz="1800" b="0" dirty="0" err="1" smtClean="0">
                <a:latin typeface="Courier New"/>
                <a:cs typeface="Courier New"/>
              </a:rPr>
              <a:t>y_train</a:t>
            </a:r>
            <a:r>
              <a:rPr lang="en-US" sz="1800" b="0" dirty="0" smtClean="0">
                <a:latin typeface="Courier New"/>
                <a:cs typeface="Courier New"/>
              </a:rPr>
              <a:t>, </a:t>
            </a:r>
            <a:r>
              <a:rPr lang="en-US" sz="1800" b="0" dirty="0" err="1" smtClean="0">
                <a:latin typeface="Courier New"/>
                <a:cs typeface="Courier New"/>
              </a:rPr>
              <a:t>y_test</a:t>
            </a:r>
            <a:r>
              <a:rPr lang="en-US" sz="1800" b="0" dirty="0" smtClean="0">
                <a:latin typeface="Courier New"/>
                <a:cs typeface="Courier New"/>
              </a:rPr>
              <a:t>) = </a:t>
            </a:r>
            <a:r>
              <a:rPr lang="en-US" sz="1800" dirty="0" err="1" smtClean="0">
                <a:latin typeface="Courier New"/>
                <a:cs typeface="Courier New"/>
              </a:rPr>
              <a:t>train_test_split</a:t>
            </a:r>
            <a:r>
              <a:rPr lang="en-US" sz="1800" b="0" dirty="0" smtClean="0">
                <a:latin typeface="Courier New"/>
                <a:cs typeface="Courier New"/>
              </a:rPr>
              <a:t>(X, y,</a:t>
            </a:r>
          </a:p>
          <a:p>
            <a:pPr algn="l"/>
            <a:r>
              <a:rPr lang="en-US" sz="1800" b="0" dirty="0" smtClean="0">
                <a:latin typeface="Courier New"/>
                <a:cs typeface="Courier New"/>
              </a:rPr>
              <a:t>                                              </a:t>
            </a:r>
            <a:r>
              <a:rPr lang="en-US" sz="1800" b="0" dirty="0" err="1" smtClean="0">
                <a:latin typeface="Courier New"/>
                <a:cs typeface="Courier New"/>
              </a:rPr>
              <a:t>test_size</a:t>
            </a:r>
            <a:r>
              <a:rPr lang="en-US" sz="1800" b="0" dirty="0" smtClean="0">
                <a:latin typeface="Courier New"/>
                <a:cs typeface="Courier New"/>
              </a:rPr>
              <a:t>=0.1)</a:t>
            </a:r>
          </a:p>
          <a:p>
            <a:pPr algn="l"/>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Predictor.fit</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X_train</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dirty="0" smtClean="0">
                <a:ln>
                  <a:noFill/>
                </a:ln>
                <a:solidFill>
                  <a:srgbClr val="000000"/>
                </a:solidFill>
                <a:effectLst/>
                <a:uFill>
                  <a:solidFill>
                    <a:srgbClr val="000000"/>
                  </a:solidFill>
                </a:uFill>
                <a:latin typeface="Courier New"/>
                <a:cs typeface="Courier New"/>
                <a:sym typeface="Helvetica"/>
              </a:rPr>
              <a:t> </a:t>
            </a:r>
            <a:r>
              <a:rPr kumimoji="0" lang="en-US" sz="1800" b="0" i="0" u="none" strike="noStrike" cap="none" spc="0" normalizeH="0" dirty="0" err="1" smtClean="0">
                <a:ln>
                  <a:noFill/>
                </a:ln>
                <a:solidFill>
                  <a:srgbClr val="000000"/>
                </a:solidFill>
                <a:effectLst/>
                <a:uFill>
                  <a:solidFill>
                    <a:srgbClr val="000000"/>
                  </a:solidFill>
                </a:uFill>
                <a:latin typeface="Courier New"/>
                <a:cs typeface="Courier New"/>
                <a:sym typeface="Helvetica"/>
              </a:rPr>
              <a:t>y_train</a:t>
            </a:r>
            <a:r>
              <a:rPr kumimoji="0" lang="en-US" sz="1800" b="0" i="0" u="none" strike="noStrike" cap="none" spc="0" normalizeH="0" dirty="0" smtClean="0">
                <a:ln>
                  <a:noFill/>
                </a:ln>
                <a:solidFill>
                  <a:srgbClr val="000000"/>
                </a:solidFill>
                <a:effectLst/>
                <a:uFill>
                  <a:solidFill>
                    <a:srgbClr val="000000"/>
                  </a:solidFill>
                </a:uFill>
                <a:latin typeface="Courier New"/>
                <a:cs typeface="Courier New"/>
                <a:sym typeface="Helvetica"/>
              </a:rPr>
              <a:t>)</a:t>
            </a:r>
          </a:p>
          <a:p>
            <a:pPr algn="l"/>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Y_predict</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 = </a:t>
            </a:r>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Predictor.predict</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r>
              <a:rPr kumimoji="0" lang="en-US" sz="1800" b="0" i="0" u="none" strike="noStrike" cap="none" spc="0" normalizeH="0" baseline="0" dirty="0" err="1" smtClean="0">
                <a:ln>
                  <a:noFill/>
                </a:ln>
                <a:solidFill>
                  <a:srgbClr val="000000"/>
                </a:solidFill>
                <a:effectLst/>
                <a:uFill>
                  <a:solidFill>
                    <a:srgbClr val="000000"/>
                  </a:solidFill>
                </a:uFill>
                <a:latin typeface="Courier New"/>
                <a:cs typeface="Courier New"/>
                <a:sym typeface="Helvetica"/>
              </a:rPr>
              <a:t>y_train</a:t>
            </a:r>
            <a:r>
              <a:rPr kumimoji="0" lang="en-US" sz="1800" b="0" i="0" u="none" strike="noStrike" cap="none" spc="0" normalizeH="0" baseline="0" dirty="0" smtClean="0">
                <a:ln>
                  <a:noFill/>
                </a:ln>
                <a:solidFill>
                  <a:srgbClr val="000000"/>
                </a:solidFill>
                <a:effectLst/>
                <a:uFill>
                  <a:solidFill>
                    <a:srgbClr val="000000"/>
                  </a:solidFill>
                </a:uFill>
                <a:latin typeface="Courier New"/>
                <a:cs typeface="Courier New"/>
                <a:sym typeface="Helvetica"/>
              </a:rPr>
              <a:t>)</a:t>
            </a:r>
          </a:p>
          <a:p>
            <a:pPr algn="l"/>
            <a:r>
              <a:rPr lang="en-US" sz="1800" b="0" dirty="0" smtClean="0">
                <a:latin typeface="Courier New"/>
                <a:cs typeface="Courier New"/>
              </a:rPr>
              <a:t>print </a:t>
            </a:r>
            <a:r>
              <a:rPr lang="en-US" sz="1800" dirty="0" err="1" smtClean="0">
                <a:latin typeface="Courier New"/>
                <a:cs typeface="Courier New"/>
              </a:rPr>
              <a:t>sklearn.metrics.accuracy_score</a:t>
            </a:r>
            <a:r>
              <a:rPr lang="en-US" sz="1800" b="0" dirty="0">
                <a:latin typeface="Courier New"/>
                <a:cs typeface="Courier New"/>
              </a:rPr>
              <a:t>(</a:t>
            </a:r>
            <a:r>
              <a:rPr lang="en-US" sz="1800" b="0" dirty="0" err="1">
                <a:latin typeface="Courier New"/>
                <a:cs typeface="Courier New"/>
              </a:rPr>
              <a:t>y_test</a:t>
            </a:r>
            <a:r>
              <a:rPr lang="en-US" sz="1800" b="0" dirty="0">
                <a:latin typeface="Courier New"/>
                <a:cs typeface="Courier New"/>
              </a:rPr>
              <a:t>, </a:t>
            </a:r>
            <a:r>
              <a:rPr lang="en-US" sz="1800" b="0" dirty="0" err="1" smtClean="0">
                <a:latin typeface="Courier New"/>
                <a:cs typeface="Courier New"/>
              </a:rPr>
              <a:t>Y_predict</a:t>
            </a:r>
            <a:r>
              <a:rPr lang="en-US" sz="1800" b="0" dirty="0" smtClean="0">
                <a:latin typeface="Courier New"/>
                <a:cs typeface="Courier New"/>
              </a:rPr>
              <a:t>)</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3804625172"/>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THE CLASSIFIER YOU HAVE TO OUT-PERFORM</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19</a:t>
            </a:fld>
            <a:endParaRPr/>
          </a:p>
        </p:txBody>
      </p:sp>
      <p:sp>
        <p:nvSpPr>
          <p:cNvPr id="2" name="TextBox 1"/>
          <p:cNvSpPr txBox="1"/>
          <p:nvPr/>
        </p:nvSpPr>
        <p:spPr>
          <a:xfrm>
            <a:off x="468153" y="1615200"/>
            <a:ext cx="835733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a:latin typeface="Courier New"/>
                <a:cs typeface="Courier New"/>
              </a:rPr>
              <a:t>sklearn.dummy</a:t>
            </a:r>
            <a:r>
              <a:rPr lang="en-US" sz="1800" b="0" dirty="0">
                <a:latin typeface="Courier New"/>
                <a:cs typeface="Courier New"/>
              </a:rPr>
              <a:t> import </a:t>
            </a:r>
            <a:r>
              <a:rPr lang="en-US" sz="1800" b="0" dirty="0" err="1" smtClean="0">
                <a:latin typeface="Courier New"/>
                <a:cs typeface="Courier New"/>
              </a:rPr>
              <a:t>DummyClassifier</a:t>
            </a:r>
            <a:endParaRPr lang="en-US" sz="1800" b="0" dirty="0" smtClean="0">
              <a:latin typeface="Courier New"/>
              <a:cs typeface="Courier New"/>
            </a:endParaRPr>
          </a:p>
          <a:p>
            <a:pPr algn="l"/>
            <a:r>
              <a:rPr lang="en-US" sz="1800" b="0" dirty="0">
                <a:latin typeface="Courier New"/>
                <a:cs typeface="Courier New"/>
              </a:rPr>
              <a:t>dumb = </a:t>
            </a:r>
            <a:r>
              <a:rPr lang="en-US" sz="1800" b="0" dirty="0" err="1">
                <a:latin typeface="Courier New"/>
                <a:cs typeface="Courier New"/>
              </a:rPr>
              <a:t>DummyClassifier</a:t>
            </a:r>
            <a:r>
              <a:rPr lang="en-US" sz="1800" b="0" dirty="0">
                <a:latin typeface="Courier New"/>
                <a:cs typeface="Courier New"/>
              </a:rPr>
              <a:t>(strategy='</a:t>
            </a:r>
            <a:r>
              <a:rPr lang="en-US" sz="1800" b="0" dirty="0" err="1">
                <a:latin typeface="Courier New"/>
                <a:cs typeface="Courier New"/>
              </a:rPr>
              <a:t>most_frequent</a:t>
            </a:r>
            <a:r>
              <a:rPr lang="en-US" sz="1800" b="0" dirty="0">
                <a:latin typeface="Courier New"/>
                <a:cs typeface="Courier New"/>
              </a:rPr>
              <a:t>'</a:t>
            </a:r>
            <a:r>
              <a:rPr lang="en-US" sz="1800" b="0" dirty="0" smtClean="0">
                <a:latin typeface="Courier New"/>
                <a:cs typeface="Courier New"/>
              </a:rPr>
              <a:t>)</a:t>
            </a:r>
          </a:p>
          <a:p>
            <a:pPr algn="l"/>
            <a:endParaRPr lang="en-US" sz="1800" b="0" dirty="0" smtClean="0">
              <a:latin typeface="Courier New"/>
              <a:cs typeface="Courier New"/>
            </a:endParaRPr>
          </a:p>
          <a:p>
            <a:pPr algn="l"/>
            <a:r>
              <a:rPr lang="en-US" sz="1800" b="0" dirty="0" err="1">
                <a:latin typeface="Courier New"/>
                <a:cs typeface="Courier New"/>
              </a:rPr>
              <a:t>dumb.fit</a:t>
            </a:r>
            <a:r>
              <a:rPr lang="en-US" sz="1800" b="0" dirty="0">
                <a:latin typeface="Courier New"/>
                <a:cs typeface="Courier New"/>
              </a:rPr>
              <a:t>(</a:t>
            </a:r>
            <a:r>
              <a:rPr lang="en-US" sz="1800" b="0" dirty="0" err="1">
                <a:latin typeface="Courier New"/>
                <a:cs typeface="Courier New"/>
              </a:rPr>
              <a:t>X_train</a:t>
            </a:r>
            <a:r>
              <a:rPr lang="en-US" sz="1800" b="0" dirty="0">
                <a:latin typeface="Courier New"/>
                <a:cs typeface="Courier New"/>
              </a:rPr>
              <a:t>, </a:t>
            </a:r>
            <a:r>
              <a:rPr lang="en-US" sz="1800" b="0" dirty="0" err="1">
                <a:latin typeface="Courier New"/>
                <a:cs typeface="Courier New"/>
              </a:rPr>
              <a:t>y_train</a:t>
            </a:r>
            <a:r>
              <a:rPr lang="en-US" sz="1800" b="0" dirty="0">
                <a:latin typeface="Courier New"/>
                <a:cs typeface="Courier New"/>
              </a:rPr>
              <a:t>)</a:t>
            </a:r>
          </a:p>
          <a:p>
            <a:pPr algn="l"/>
            <a:r>
              <a:rPr lang="en-US" sz="1800" b="0" dirty="0" err="1">
                <a:latin typeface="Courier New"/>
                <a:cs typeface="Courier New"/>
              </a:rPr>
              <a:t>y_dumb_class</a:t>
            </a:r>
            <a:r>
              <a:rPr lang="en-US" sz="1800" b="0" dirty="0">
                <a:latin typeface="Courier New"/>
                <a:cs typeface="Courier New"/>
              </a:rPr>
              <a:t> = </a:t>
            </a:r>
            <a:r>
              <a:rPr lang="en-US" sz="1800" b="0" dirty="0" err="1">
                <a:latin typeface="Courier New"/>
                <a:cs typeface="Courier New"/>
              </a:rPr>
              <a:t>dumb.predict</a:t>
            </a:r>
            <a:r>
              <a:rPr lang="en-US" sz="1800" b="0" dirty="0">
                <a:latin typeface="Courier New"/>
                <a:cs typeface="Courier New"/>
              </a:rPr>
              <a:t>(</a:t>
            </a:r>
            <a:r>
              <a:rPr lang="en-US" sz="1800" b="0" dirty="0" err="1">
                <a:latin typeface="Courier New"/>
                <a:cs typeface="Courier New"/>
              </a:rPr>
              <a:t>X_test</a:t>
            </a:r>
            <a:r>
              <a:rPr lang="en-US" sz="1800" b="0" dirty="0">
                <a:latin typeface="Courier New"/>
                <a:cs typeface="Courier New"/>
              </a:rPr>
              <a:t>)</a:t>
            </a:r>
          </a:p>
          <a:p>
            <a:pPr algn="l"/>
            <a:r>
              <a:rPr lang="en-US" sz="1800" b="0" dirty="0">
                <a:latin typeface="Courier New"/>
                <a:cs typeface="Courier New"/>
              </a:rPr>
              <a:t>print </a:t>
            </a:r>
            <a:r>
              <a:rPr lang="en-US" sz="1800" b="0" dirty="0" err="1" smtClean="0">
                <a:latin typeface="Courier New"/>
                <a:cs typeface="Courier New"/>
              </a:rPr>
              <a:t>sklearn.metrics.accuracy_score</a:t>
            </a:r>
            <a:r>
              <a:rPr lang="en-US" sz="1800" b="0" dirty="0">
                <a:latin typeface="Courier New"/>
                <a:cs typeface="Courier New"/>
              </a:rPr>
              <a:t>(</a:t>
            </a:r>
            <a:r>
              <a:rPr lang="en-US" sz="1800" b="0" dirty="0" err="1">
                <a:latin typeface="Courier New"/>
                <a:cs typeface="Courier New"/>
              </a:rPr>
              <a:t>y_test</a:t>
            </a:r>
            <a:r>
              <a:rPr lang="en-US" sz="1800" b="0" dirty="0">
                <a:latin typeface="Courier New"/>
                <a:cs typeface="Courier New"/>
              </a:rPr>
              <a:t>, </a:t>
            </a:r>
            <a:r>
              <a:rPr lang="en-US" sz="1800" b="0" dirty="0" err="1">
                <a:latin typeface="Courier New"/>
                <a:cs typeface="Courier New"/>
              </a:rPr>
              <a:t>y_dumb_class</a:t>
            </a:r>
            <a:r>
              <a:rPr lang="en-US" sz="1800" b="0" dirty="0">
                <a:latin typeface="Courier New"/>
                <a:cs typeface="Courier New"/>
              </a:rPr>
              <a:t>)</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3614754225"/>
      </p:ext>
    </p:extLst>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Shape 1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59" name="Shape 159"/>
          <p:cNvSpPr>
            <a:spLocks noGrp="1"/>
          </p:cNvSpPr>
          <p:nvPr>
            <p:ph type="title"/>
          </p:nvPr>
        </p:nvSpPr>
        <p:spPr>
          <a:prstGeom prst="rect">
            <a:avLst/>
          </a:prstGeom>
        </p:spPr>
        <p:txBody>
          <a:bodyPr/>
          <a:lstStyle/>
          <a:p>
            <a:r>
              <a:t>AGENDA</a:t>
            </a:r>
          </a:p>
        </p:txBody>
      </p:sp>
      <p:sp>
        <p:nvSpPr>
          <p:cNvPr id="160" name="Shape 160"/>
          <p:cNvSpPr>
            <a:spLocks noGrp="1"/>
          </p:cNvSpPr>
          <p:nvPr>
            <p:ph type="body" idx="1"/>
          </p:nvPr>
        </p:nvSpPr>
        <p:spPr>
          <a:prstGeom prst="rect">
            <a:avLst/>
          </a:prstGeom>
        </p:spPr>
        <p:txBody>
          <a:bodyPr/>
          <a:lstStyle/>
          <a:p>
            <a:pPr marL="352777" indent="-352777">
              <a:buClrTx/>
              <a:buSzPct val="100000"/>
              <a:buFontTx/>
              <a:buAutoNum type="arabicPeriod"/>
            </a:pPr>
            <a:r>
              <a:rPr dirty="0"/>
              <a:t>Evaluating machine learning models</a:t>
            </a:r>
          </a:p>
          <a:p>
            <a:pPr marL="352777" indent="-352777">
              <a:buClrTx/>
              <a:buSzPct val="100000"/>
              <a:buFontTx/>
              <a:buAutoNum type="arabicPeriod"/>
            </a:pPr>
            <a:r>
              <a:rPr dirty="0"/>
              <a:t>Why is this important?</a:t>
            </a:r>
          </a:p>
          <a:p>
            <a:pPr marL="352777" indent="-352777">
              <a:buClrTx/>
              <a:buSzPct val="100000"/>
              <a:buFontTx/>
              <a:buAutoNum type="arabicPeriod"/>
            </a:pPr>
            <a:r>
              <a:rPr lang="en-AU" dirty="0" smtClean="0"/>
              <a:t>Splitting off test sets</a:t>
            </a:r>
          </a:p>
          <a:p>
            <a:pPr marL="352777" indent="-352777">
              <a:buClrTx/>
              <a:buSzPct val="100000"/>
              <a:buFontTx/>
              <a:buAutoNum type="arabicPeriod"/>
            </a:pPr>
            <a:r>
              <a:rPr lang="en-AU" dirty="0" smtClean="0"/>
              <a:t>Being even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LAB</a:t>
            </a:r>
            <a:endParaRPr dirty="0"/>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4240538425"/>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K-folds</a:t>
            </a:r>
            <a:endParaRPr dirty="0"/>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1031755771"/>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p:nvPr/>
        </p:nvSpPr>
        <p:spPr>
          <a:xfrm>
            <a:off x="415924" y="1028699"/>
            <a:ext cx="7832786"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r>
              <a:rPr i="1"/>
              <a:t>Q: How well does test set error predict OOS?</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Suppose we had done a different train/test split.</a:t>
            </a:r>
          </a:p>
          <a:p>
            <a:pPr algn="l" defTabSz="914400">
              <a:lnSpc>
                <a:spcPct val="120000"/>
              </a:lnSpc>
              <a:defRPr sz="2000" b="0">
                <a:uFillTx/>
              </a:defRPr>
            </a:pPr>
            <a:r>
              <a:rPr i="1"/>
              <a:t>Q: Would the test set error remain the same?</a:t>
            </a:r>
          </a:p>
          <a:p>
            <a:pPr algn="l" defTabSz="914400">
              <a:lnSpc>
                <a:spcPct val="120000"/>
              </a:lnSpc>
              <a:defRPr sz="2000" b="0">
                <a:uFillTx/>
              </a:defRPr>
            </a:pPr>
            <a:r>
              <a:rPr i="1"/>
              <a:t>A: Of course not!</a:t>
            </a:r>
          </a:p>
          <a:p>
            <a:pPr algn="l" defTabSz="914400">
              <a:lnSpc>
                <a:spcPct val="120000"/>
              </a:lnSpc>
              <a:defRPr sz="2400" b="0">
                <a:uFillTx/>
              </a:defRPr>
            </a:pPr>
            <a:endParaRPr i="1"/>
          </a:p>
          <a:p>
            <a:pPr algn="l" defTabSz="914400">
              <a:lnSpc>
                <a:spcPct val="120000"/>
              </a:lnSpc>
              <a:defRPr sz="3000" b="0">
                <a:uFillTx/>
              </a:defRPr>
            </a:pPr>
            <a:r>
              <a:rPr i="1"/>
              <a:t>A: On its own, not very well.</a:t>
            </a:r>
          </a:p>
        </p:txBody>
      </p:sp>
      <p:sp>
        <p:nvSpPr>
          <p:cNvPr id="310" name="Shape 310"/>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11" name="Shape 311"/>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22</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9">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09">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09">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309">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0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15924" y="1028699"/>
            <a:ext cx="7832786"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r>
              <a:rPr i="1"/>
              <a:t>Q: How well does test set error predict OOS?</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Suppose we had done a different train/test split.</a:t>
            </a:r>
          </a:p>
          <a:p>
            <a:pPr algn="l" defTabSz="914400">
              <a:lnSpc>
                <a:spcPct val="120000"/>
              </a:lnSpc>
              <a:defRPr sz="2000" b="0">
                <a:uFillTx/>
              </a:defRPr>
            </a:pPr>
            <a:r>
              <a:rPr i="1"/>
              <a:t>Q: Would the test set error remain the same?</a:t>
            </a:r>
          </a:p>
          <a:p>
            <a:pPr algn="l" defTabSz="914400">
              <a:lnSpc>
                <a:spcPct val="120000"/>
              </a:lnSpc>
              <a:defRPr sz="2000" b="0">
                <a:uFillTx/>
              </a:defRPr>
            </a:pPr>
            <a:r>
              <a:rPr i="1"/>
              <a:t>A: Of course not!</a:t>
            </a:r>
          </a:p>
          <a:p>
            <a:pPr algn="l" defTabSz="914400">
              <a:lnSpc>
                <a:spcPct val="120000"/>
              </a:lnSpc>
              <a:defRPr sz="2400" b="0">
                <a:uFillTx/>
              </a:defRPr>
            </a:pPr>
            <a:endParaRPr i="1"/>
          </a:p>
          <a:p>
            <a:pPr algn="l" defTabSz="914400">
              <a:lnSpc>
                <a:spcPct val="120000"/>
              </a:lnSpc>
              <a:defRPr sz="3000" b="0">
                <a:uFillTx/>
              </a:defRPr>
            </a:pPr>
            <a:r>
              <a:rPr i="1"/>
              <a:t>A: On its own, not very well.</a:t>
            </a:r>
          </a:p>
        </p:txBody>
      </p:sp>
      <p:grpSp>
        <p:nvGrpSpPr>
          <p:cNvPr id="317" name="Group 317"/>
          <p:cNvGrpSpPr/>
          <p:nvPr/>
        </p:nvGrpSpPr>
        <p:grpSpPr>
          <a:xfrm>
            <a:off x="7426324" y="3543300"/>
            <a:ext cx="1610360" cy="1326456"/>
            <a:chOff x="0" y="0"/>
            <a:chExt cx="1610358" cy="1326455"/>
          </a:xfrm>
        </p:grpSpPr>
        <p:pic>
          <p:nvPicPr>
            <p:cNvPr id="314" name="image6.png"/>
            <p:cNvPicPr>
              <a:picLocks noChangeAspect="1"/>
            </p:cNvPicPr>
            <p:nvPr/>
          </p:nvPicPr>
          <p:blipFill>
            <a:blip r:embed="rId2">
              <a:extLst/>
            </a:blip>
            <a:stretch>
              <a:fillRect/>
            </a:stretch>
          </p:blipFill>
          <p:spPr>
            <a:xfrm>
              <a:off x="0" y="0"/>
              <a:ext cx="1610359" cy="1326456"/>
            </a:xfrm>
            <a:prstGeom prst="rect">
              <a:avLst/>
            </a:prstGeom>
            <a:ln w="12700" cap="flat">
              <a:noFill/>
              <a:miter lim="400000"/>
            </a:ln>
            <a:effectLst/>
          </p:spPr>
        </p:pic>
        <p:sp>
          <p:nvSpPr>
            <p:cNvPr id="315" name="Shape 315"/>
            <p:cNvSpPr/>
            <p:nvPr/>
          </p:nvSpPr>
          <p:spPr>
            <a:xfrm>
              <a:off x="130841" y="99484"/>
              <a:ext cx="1328547"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16" name="Shape 316"/>
            <p:cNvSpPr/>
            <p:nvPr/>
          </p:nvSpPr>
          <p:spPr>
            <a:xfrm>
              <a:off x="130841" y="273581"/>
              <a:ext cx="1328547" cy="557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sz="900" b="0">
                  <a:uFillTx/>
                  <a:latin typeface="+mn-lt"/>
                  <a:ea typeface="+mn-ea"/>
                  <a:cs typeface="+mn-cs"/>
                  <a:sym typeface="Gill Sans"/>
                </a:defRPr>
              </a:pPr>
              <a:endParaRPr/>
            </a:p>
            <a:p>
              <a:pPr algn="l" defTabSz="914400">
                <a:lnSpc>
                  <a:spcPts val="1100"/>
                </a:lnSpc>
                <a:defRPr sz="4200" b="0">
                  <a:uFillTx/>
                  <a:latin typeface="+mn-lt"/>
                  <a:ea typeface="+mn-ea"/>
                  <a:cs typeface="+mn-cs"/>
                  <a:sym typeface="Gill Sans"/>
                </a:defRPr>
              </a:pPr>
              <a:r>
                <a:rPr sz="900">
                  <a:latin typeface="News706 BT"/>
                  <a:ea typeface="News706 BT"/>
                  <a:cs typeface="News706 BT"/>
                  <a:sym typeface="News706 BT"/>
                </a:rPr>
                <a:t>The test set error gives a </a:t>
              </a:r>
              <a:r>
                <a:rPr sz="900" i="1">
                  <a:latin typeface="News706 BT"/>
                  <a:ea typeface="News706 BT"/>
                  <a:cs typeface="News706 BT"/>
                  <a:sym typeface="News706 BT"/>
                </a:rPr>
                <a:t>high-variance estimate </a:t>
              </a:r>
              <a:r>
                <a:rPr sz="900">
                  <a:latin typeface="News706 BT"/>
                  <a:ea typeface="News706 BT"/>
                  <a:cs typeface="News706 BT"/>
                  <a:sym typeface="News706 BT"/>
                </a:rPr>
                <a:t>of OOS accuracy.</a:t>
              </a:r>
            </a:p>
          </p:txBody>
        </p:sp>
      </p:grpSp>
      <p:sp>
        <p:nvSpPr>
          <p:cNvPr id="318" name="Shape 318"/>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19" name="Shape 319"/>
          <p:cNvSpPr/>
          <p:nvPr/>
        </p:nvSpPr>
        <p:spPr>
          <a:xfrm>
            <a:off x="468153" y="505195"/>
            <a:ext cx="7874121"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lnSpc>
                <a:spcPts val="2300"/>
              </a:lnSpc>
            </a:lvl1pPr>
          </a:lstStyle>
          <a:p>
            <a:r>
              <a:t>TEST SET APPROACH</a:t>
            </a:r>
          </a:p>
        </p:txBody>
      </p:sp>
      <p:sp>
        <p:nvSpPr>
          <p:cNvPr id="320" name="Shape 320"/>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23</a:t>
            </a:fld>
            <a:endParaRPr/>
          </a:p>
        </p:txBody>
      </p:sp>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625195" y="1057512"/>
            <a:ext cx="6800414"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Something is still missing!</a:t>
            </a:r>
          </a:p>
          <a:p>
            <a:pPr algn="l" defTabSz="914400">
              <a:lnSpc>
                <a:spcPct val="120000"/>
              </a:lnSpc>
              <a:defRPr sz="3000" b="0">
                <a:uFillTx/>
              </a:defRPr>
            </a:pPr>
            <a:r>
              <a:rPr i="1"/>
              <a:t>Q: How can we do better?</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Different train/test splits will give us different test set errors.</a:t>
            </a:r>
          </a:p>
          <a:p>
            <a:pPr algn="l" defTabSz="914400">
              <a:lnSpc>
                <a:spcPct val="120000"/>
              </a:lnSpc>
              <a:defRPr sz="2000" b="0">
                <a:uFillTx/>
              </a:defRPr>
            </a:pPr>
            <a:r>
              <a:rPr i="1"/>
              <a:t>Q: What if we did a bunch of these and took the average?</a:t>
            </a:r>
          </a:p>
          <a:p>
            <a:pPr algn="l" defTabSz="914400">
              <a:lnSpc>
                <a:spcPct val="120000"/>
              </a:lnSpc>
              <a:defRPr sz="2000" b="0">
                <a:uFillTx/>
              </a:defRPr>
            </a:pPr>
            <a:r>
              <a:rPr i="1"/>
              <a:t>A: Now you’re talking!</a:t>
            </a:r>
          </a:p>
          <a:p>
            <a:pPr algn="l" defTabSz="914400">
              <a:lnSpc>
                <a:spcPct val="120000"/>
              </a:lnSpc>
              <a:defRPr sz="2400" b="0">
                <a:uFillTx/>
              </a:defRPr>
            </a:pPr>
            <a:endParaRPr i="1"/>
          </a:p>
          <a:p>
            <a:pPr algn="l" defTabSz="914400">
              <a:lnSpc>
                <a:spcPct val="120000"/>
              </a:lnSpc>
              <a:defRPr sz="3000" b="0">
                <a:uFillTx/>
              </a:defRPr>
            </a:pPr>
            <a:r>
              <a:rPr i="1"/>
              <a:t>A: Cross-validation.</a:t>
            </a:r>
          </a:p>
        </p:txBody>
      </p:sp>
      <p:sp>
        <p:nvSpPr>
          <p:cNvPr id="323" name="Shape 323"/>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24" name="Shape 324"/>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24</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22">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22">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322">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32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p:nvPr/>
        </p:nvSpPr>
        <p:spPr>
          <a:xfrm>
            <a:off x="263524" y="1104899"/>
            <a:ext cx="8909984" cy="28041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Steps for K-fold cross-validation:</a:t>
            </a:r>
          </a:p>
          <a:p>
            <a:pPr algn="l" defTabSz="914400">
              <a:lnSpc>
                <a:spcPct val="120000"/>
              </a:lnSpc>
              <a:defRPr sz="2200" b="0">
                <a:uFillTx/>
              </a:defRPr>
            </a:pPr>
            <a:endParaRPr i="1"/>
          </a:p>
          <a:p>
            <a:pPr marL="352777" indent="-352777" algn="l" defTabSz="914400">
              <a:lnSpc>
                <a:spcPct val="120000"/>
              </a:lnSpc>
              <a:buSzPct val="100000"/>
              <a:buAutoNum type="arabicParenR"/>
              <a:defRPr sz="2000" b="0">
                <a:uFillTx/>
              </a:defRPr>
            </a:pPr>
            <a:r>
              <a:rPr i="1"/>
              <a:t>Randomly split the dataset into K equal partitions. </a:t>
            </a:r>
          </a:p>
          <a:p>
            <a:pPr marL="352777" indent="-352777" algn="l" defTabSz="914400">
              <a:lnSpc>
                <a:spcPct val="120000"/>
              </a:lnSpc>
              <a:buSzPct val="100000"/>
              <a:buAutoNum type="arabicParenR"/>
              <a:defRPr sz="2000" b="0">
                <a:uFillTx/>
              </a:defRPr>
            </a:pPr>
            <a:r>
              <a:rPr i="1"/>
              <a:t>Use partition 1 as test set &amp; union of other partitions as training set.</a:t>
            </a:r>
          </a:p>
          <a:p>
            <a:pPr marL="352777" indent="-352777" algn="l" defTabSz="914400">
              <a:lnSpc>
                <a:spcPct val="120000"/>
              </a:lnSpc>
              <a:buSzPct val="100000"/>
              <a:buAutoNum type="arabicParenR"/>
              <a:defRPr sz="2000" b="0">
                <a:uFillTx/>
              </a:defRPr>
            </a:pPr>
            <a:r>
              <a:rPr i="1"/>
              <a:t>Calculate test set error.</a:t>
            </a:r>
          </a:p>
          <a:p>
            <a:pPr marL="352777" indent="-352777" algn="l" defTabSz="914400">
              <a:lnSpc>
                <a:spcPct val="120000"/>
              </a:lnSpc>
              <a:buSzPct val="100000"/>
              <a:buAutoNum type="arabicParenR"/>
              <a:defRPr sz="2000" b="0">
                <a:uFillTx/>
              </a:defRPr>
            </a:pPr>
            <a:r>
              <a:rPr i="1"/>
              <a:t>Repeat steps 2-3 using a different partition as the test set at each iteration.</a:t>
            </a:r>
          </a:p>
          <a:p>
            <a:pPr algn="l" defTabSz="914400">
              <a:lnSpc>
                <a:spcPct val="120000"/>
              </a:lnSpc>
              <a:defRPr sz="2000" b="0">
                <a:uFillTx/>
              </a:defRPr>
            </a:pPr>
            <a:r>
              <a:rPr i="1"/>
              <a:t>5)  Take the average test set error as the estimate of OOS accuracy.</a:t>
            </a:r>
          </a:p>
        </p:txBody>
      </p:sp>
      <p:sp>
        <p:nvSpPr>
          <p:cNvPr id="327" name="Shape 32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28" name="Shape 32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25</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32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nvSpPr>
        <p:spPr>
          <a:xfrm>
            <a:off x="535938" y="4891325"/>
            <a:ext cx="696658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800" b="0">
                <a:uFillTx/>
                <a:latin typeface="News706 BT"/>
                <a:ea typeface="News706 BT"/>
                <a:cs typeface="News706 BT"/>
                <a:sym typeface="News706 BT"/>
              </a:defRPr>
            </a:lvl1pPr>
          </a:lstStyle>
          <a:p>
            <a:pPr>
              <a:defRPr>
                <a:latin typeface="+mn-lt"/>
                <a:ea typeface="+mn-ea"/>
                <a:cs typeface="+mn-cs"/>
                <a:sym typeface="Gill Sans"/>
              </a:defRPr>
            </a:pPr>
            <a:r>
              <a:rPr>
                <a:latin typeface="News706 BT"/>
                <a:ea typeface="News706 BT"/>
                <a:cs typeface="News706 BT"/>
                <a:sym typeface="News706 BT"/>
              </a:rPr>
              <a:t>Source: http://nbviewer.ipython.org/github/fonnesbeck/Bios366/blob/master/notebooks/Section6_3-Model-Selection-and-Validation.ipynb</a:t>
            </a:r>
          </a:p>
        </p:txBody>
      </p:sp>
      <p:pic>
        <p:nvPicPr>
          <p:cNvPr id="331" name="image14.png"/>
          <p:cNvPicPr>
            <a:picLocks noChangeAspect="1"/>
          </p:cNvPicPr>
          <p:nvPr/>
        </p:nvPicPr>
        <p:blipFill>
          <a:blip r:embed="rId2">
            <a:extLst/>
          </a:blip>
          <a:stretch>
            <a:fillRect/>
          </a:stretch>
        </p:blipFill>
        <p:spPr>
          <a:xfrm>
            <a:off x="496887" y="1200249"/>
            <a:ext cx="8529638" cy="2419251"/>
          </a:xfrm>
          <a:prstGeom prst="rect">
            <a:avLst/>
          </a:prstGeom>
          <a:ln w="12700">
            <a:miter lim="400000"/>
          </a:ln>
        </p:spPr>
      </p:pic>
      <p:sp>
        <p:nvSpPr>
          <p:cNvPr id="332" name="Shape 332"/>
          <p:cNvSpPr/>
          <p:nvPr/>
        </p:nvSpPr>
        <p:spPr>
          <a:xfrm>
            <a:off x="720724" y="3752046"/>
            <a:ext cx="761409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2000" b="0" i="1">
                <a:uFillTx/>
              </a:defRPr>
            </a:lvl1pPr>
          </a:lstStyle>
          <a:p>
            <a:pPr>
              <a:defRPr i="0"/>
            </a:pPr>
            <a:r>
              <a:rPr i="1"/>
              <a:t>5-fold cross-validation: red = training folds, blue = test fold</a:t>
            </a:r>
          </a:p>
        </p:txBody>
      </p:sp>
      <p:sp>
        <p:nvSpPr>
          <p:cNvPr id="333" name="Shape 333"/>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34" name="Shape 334"/>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26</a:t>
            </a:fld>
            <a:endParaRPr/>
          </a:p>
        </p:txBody>
      </p:sp>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27024" y="1006455"/>
            <a:ext cx="7943325" cy="29565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Features of K-fold cross-validation:</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More accurate estimate of OOS prediction error.</a:t>
            </a:r>
          </a:p>
          <a:p>
            <a:pPr marL="186689" indent="-146050" algn="l" defTabSz="914400">
              <a:lnSpc>
                <a:spcPct val="120000"/>
              </a:lnSpc>
              <a:buClr>
                <a:srgbClr val="000000"/>
              </a:buClr>
              <a:buSzPct val="69000"/>
              <a:buFont typeface="Lucida Grande"/>
              <a:buChar char="‣"/>
              <a:defRPr sz="2000" b="0">
                <a:uFillTx/>
              </a:defRPr>
            </a:pPr>
            <a:r>
              <a:rPr i="1"/>
              <a:t>More efficient use of data than single train/test split.</a:t>
            </a:r>
            <a:br>
              <a:rPr i="1"/>
            </a:br>
            <a:r>
              <a:rPr i="1"/>
              <a:t>     - Each record in our dataset is used for both training and testing.</a:t>
            </a:r>
          </a:p>
          <a:p>
            <a:pPr marL="186689" indent="-146050" algn="l" defTabSz="914400">
              <a:lnSpc>
                <a:spcPct val="120000"/>
              </a:lnSpc>
              <a:buClr>
                <a:srgbClr val="000000"/>
              </a:buClr>
              <a:buSzPct val="69000"/>
              <a:buFont typeface="Lucida Grande"/>
              <a:buChar char="‣"/>
              <a:defRPr sz="2000" b="0">
                <a:uFillTx/>
              </a:defRPr>
            </a:pPr>
            <a:r>
              <a:rPr i="1"/>
              <a:t>Presents tradeoff between efficiency an computational expense.</a:t>
            </a:r>
            <a:br>
              <a:rPr i="1"/>
            </a:br>
            <a:r>
              <a:rPr i="1"/>
              <a:t>    - 10-fold CV is 10x more expensive than a single train/test split</a:t>
            </a:r>
          </a:p>
          <a:p>
            <a:pPr marL="186689" indent="-146050" algn="l" defTabSz="914400">
              <a:lnSpc>
                <a:spcPct val="120000"/>
              </a:lnSpc>
              <a:buClr>
                <a:srgbClr val="000000"/>
              </a:buClr>
              <a:buSzPct val="69000"/>
              <a:buFont typeface="Lucida Grande"/>
              <a:buChar char="‣"/>
              <a:defRPr sz="2000" b="0">
                <a:uFillTx/>
              </a:defRPr>
            </a:pPr>
            <a:r>
              <a:rPr i="1"/>
              <a:t>Can be used for parameter tuning and model selection.</a:t>
            </a:r>
          </a:p>
        </p:txBody>
      </p:sp>
      <p:sp>
        <p:nvSpPr>
          <p:cNvPr id="337" name="Shape 33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338" name="Shape 33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27</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336">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36">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3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457200" y="951707"/>
            <a:ext cx="8426451" cy="3894138"/>
          </a:xfrm>
          <a:prstGeom prst="rect">
            <a:avLst/>
          </a:prstGeom>
        </p:spPr>
        <p:txBody>
          <a:bodyPr lIns="38100" tIns="38100" rIns="38100" bIns="38100" anchor="ctr"/>
          <a:lstStyle>
            <a:lvl1pPr marL="27728" marR="27728" algn="ctr" defTabSz="914400">
              <a:lnSpc>
                <a:spcPct val="70000"/>
              </a:lnSpc>
              <a:defRPr sz="8800"/>
            </a:lvl1pPr>
          </a:lstStyle>
          <a:p>
            <a:pPr algn="l"/>
            <a:r>
              <a:rPr lang="en-AU" dirty="0" smtClean="0"/>
              <a:t>Slightly interactive session</a:t>
            </a:r>
            <a:endParaRPr dirty="0"/>
          </a:p>
        </p:txBody>
      </p:sp>
    </p:spTree>
    <p:extLst>
      <p:ext uri="{BB962C8B-B14F-4D97-AF65-F5344CB8AC3E}">
        <p14:creationId xmlns:p14="http://schemas.microsoft.com/office/powerpoint/2010/main" val="2157796277"/>
      </p:ext>
    </p:extLst>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K-FOLD Code (the manual way)</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29</a:t>
            </a:fld>
            <a:endParaRPr/>
          </a:p>
        </p:txBody>
      </p:sp>
      <p:sp>
        <p:nvSpPr>
          <p:cNvPr id="2" name="TextBox 1"/>
          <p:cNvSpPr txBox="1"/>
          <p:nvPr/>
        </p:nvSpPr>
        <p:spPr>
          <a:xfrm>
            <a:off x="468153" y="1023141"/>
            <a:ext cx="8357336" cy="39805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smtClean="0">
                <a:latin typeface="Courier New"/>
                <a:cs typeface="Courier New"/>
              </a:rPr>
              <a:t>sklearn.cross_validation</a:t>
            </a:r>
            <a:r>
              <a:rPr lang="en-US" sz="1800" b="0" dirty="0" smtClean="0">
                <a:latin typeface="Courier New"/>
                <a:cs typeface="Courier New"/>
              </a:rPr>
              <a:t> import </a:t>
            </a:r>
            <a:r>
              <a:rPr lang="en-US" sz="1800" b="0" dirty="0" err="1" smtClean="0">
                <a:latin typeface="Courier New"/>
                <a:cs typeface="Courier New"/>
              </a:rPr>
              <a:t>KFold</a:t>
            </a:r>
            <a:endParaRPr lang="en-US" sz="1800" b="0" dirty="0" smtClean="0">
              <a:latin typeface="Courier New"/>
              <a:cs typeface="Courier New"/>
            </a:endParaRPr>
          </a:p>
          <a:p>
            <a:pPr algn="l"/>
            <a:r>
              <a:rPr lang="en-US" sz="1800" b="0" dirty="0" smtClean="0">
                <a:latin typeface="Courier New"/>
                <a:cs typeface="Courier New"/>
              </a:rPr>
              <a:t>DF = </a:t>
            </a:r>
            <a:r>
              <a:rPr lang="en-US" sz="1800" b="0" dirty="0" err="1" smtClean="0">
                <a:latin typeface="Courier New"/>
                <a:cs typeface="Courier New"/>
              </a:rPr>
              <a:t>pandas.from_csv</a:t>
            </a:r>
            <a:r>
              <a:rPr lang="en-US" sz="1800" b="0" dirty="0" smtClean="0">
                <a:latin typeface="Courier New"/>
                <a:cs typeface="Courier New"/>
              </a:rPr>
              <a:t>(…)</a:t>
            </a:r>
          </a:p>
          <a:p>
            <a:pPr algn="l"/>
            <a:r>
              <a:rPr lang="en-US" sz="1800" b="0" dirty="0" smtClean="0">
                <a:latin typeface="Courier New"/>
                <a:cs typeface="Courier New"/>
              </a:rPr>
              <a:t>X = DF[[…]]</a:t>
            </a:r>
          </a:p>
          <a:p>
            <a:pPr algn="l"/>
            <a:r>
              <a:rPr lang="en-US" sz="1800" b="0" dirty="0" smtClean="0">
                <a:latin typeface="Courier New"/>
                <a:cs typeface="Courier New"/>
              </a:rPr>
              <a:t>y = DF[[…]]</a:t>
            </a:r>
          </a:p>
          <a:p>
            <a:pPr algn="l"/>
            <a:r>
              <a:rPr lang="en-US" sz="1800" b="0" dirty="0" err="1" smtClean="0">
                <a:latin typeface="Courier New"/>
                <a:cs typeface="Courier New"/>
              </a:rPr>
              <a:t>Number_of_rows</a:t>
            </a:r>
            <a:r>
              <a:rPr lang="en-US" sz="1800" b="0" dirty="0" smtClean="0">
                <a:latin typeface="Courier New"/>
                <a:cs typeface="Courier New"/>
              </a:rPr>
              <a:t> = </a:t>
            </a:r>
            <a:r>
              <a:rPr lang="en-US" sz="1800" b="0" dirty="0" err="1" smtClean="0">
                <a:latin typeface="Courier New"/>
                <a:cs typeface="Courier New"/>
              </a:rPr>
              <a:t>len</a:t>
            </a:r>
            <a:r>
              <a:rPr lang="en-US" sz="1800" b="0" dirty="0" smtClean="0">
                <a:latin typeface="Courier New"/>
                <a:cs typeface="Courier New"/>
              </a:rPr>
              <a:t>(DF)</a:t>
            </a:r>
          </a:p>
          <a:p>
            <a:pPr algn="l"/>
            <a:r>
              <a:rPr lang="en-US" sz="1800" b="0" dirty="0">
                <a:latin typeface="Courier New"/>
                <a:cs typeface="Courier New"/>
              </a:rPr>
              <a:t>f</a:t>
            </a:r>
            <a:r>
              <a:rPr lang="en-US" sz="1800" b="0" dirty="0" smtClean="0">
                <a:latin typeface="Courier New"/>
                <a:cs typeface="Courier New"/>
              </a:rPr>
              <a:t>or </a:t>
            </a:r>
            <a:r>
              <a:rPr lang="en-US" sz="1800" dirty="0" smtClean="0">
                <a:latin typeface="Courier New"/>
                <a:cs typeface="Courier New"/>
              </a:rPr>
              <a:t>fold</a:t>
            </a:r>
            <a:r>
              <a:rPr lang="en-US" sz="1800" b="0" dirty="0" smtClean="0">
                <a:latin typeface="Courier New"/>
                <a:cs typeface="Courier New"/>
              </a:rPr>
              <a:t> in </a:t>
            </a:r>
            <a:r>
              <a:rPr lang="en-US" sz="1800" b="0" dirty="0" err="1" smtClean="0">
                <a:latin typeface="Courier New"/>
                <a:cs typeface="Courier New"/>
              </a:rPr>
              <a:t>KFold</a:t>
            </a:r>
            <a:r>
              <a:rPr lang="en-US" sz="1800" b="0" dirty="0" smtClean="0">
                <a:latin typeface="Courier New"/>
                <a:cs typeface="Courier New"/>
              </a:rPr>
              <a:t>(</a:t>
            </a:r>
            <a:r>
              <a:rPr lang="en-US" sz="1800" b="0" dirty="0" err="1" smtClean="0">
                <a:latin typeface="Courier New"/>
                <a:cs typeface="Courier New"/>
              </a:rPr>
              <a:t>Number_of_rows</a:t>
            </a:r>
            <a:r>
              <a:rPr lang="en-US" sz="1800" b="0" dirty="0" smtClean="0">
                <a:latin typeface="Courier New"/>
                <a:cs typeface="Courier New"/>
              </a:rPr>
              <a:t>, </a:t>
            </a:r>
            <a:r>
              <a:rPr lang="en-US" sz="1800" b="0" dirty="0" err="1" smtClean="0">
                <a:latin typeface="Courier New"/>
                <a:cs typeface="Courier New"/>
              </a:rPr>
              <a:t>n_folds</a:t>
            </a:r>
            <a:r>
              <a:rPr lang="en-US" sz="1800" b="0" dirty="0" smtClean="0">
                <a:latin typeface="Courier New"/>
                <a:cs typeface="Courier New"/>
              </a:rPr>
              <a:t>=10):</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train_fold</a:t>
            </a:r>
            <a:r>
              <a:rPr lang="en-US" sz="1800" b="0" dirty="0" smtClean="0">
                <a:latin typeface="Courier New"/>
                <a:cs typeface="Courier New"/>
              </a:rPr>
              <a:t> = </a:t>
            </a:r>
            <a:r>
              <a:rPr lang="en-US" sz="1800" dirty="0" smtClean="0">
                <a:latin typeface="Courier New"/>
                <a:cs typeface="Courier New"/>
              </a:rPr>
              <a:t>fold[0]</a:t>
            </a:r>
          </a:p>
          <a:p>
            <a:pPr algn="l"/>
            <a:r>
              <a:rPr lang="en-US" sz="1800" b="0" dirty="0" smtClean="0">
                <a:latin typeface="Courier New"/>
                <a:cs typeface="Courier New"/>
              </a:rPr>
              <a:t>    </a:t>
            </a:r>
            <a:r>
              <a:rPr lang="en-US" sz="1800" b="0" dirty="0" err="1" smtClean="0">
                <a:latin typeface="Courier New"/>
                <a:cs typeface="Courier New"/>
              </a:rPr>
              <a:t>test_fold</a:t>
            </a:r>
            <a:r>
              <a:rPr lang="en-US" sz="1800" b="0" dirty="0" smtClean="0">
                <a:latin typeface="Courier New"/>
                <a:cs typeface="Courier New"/>
              </a:rPr>
              <a:t> = </a:t>
            </a:r>
            <a:r>
              <a:rPr lang="en-US" sz="1800" dirty="0" smtClean="0">
                <a:latin typeface="Courier New"/>
                <a:cs typeface="Courier New"/>
              </a:rPr>
              <a:t>fold[1]</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X_fold</a:t>
            </a:r>
            <a:r>
              <a:rPr lang="en-US" sz="1800" b="0" dirty="0" smtClean="0">
                <a:latin typeface="Courier New"/>
                <a:cs typeface="Courier New"/>
              </a:rPr>
              <a:t> = X[</a:t>
            </a:r>
            <a:r>
              <a:rPr lang="en-US" sz="1800" b="0" dirty="0" err="1" smtClean="0">
                <a:latin typeface="Courier New"/>
                <a:cs typeface="Courier New"/>
              </a:rPr>
              <a:t>train_fold</a:t>
            </a:r>
            <a:r>
              <a:rPr lang="en-US" sz="1800" b="0" dirty="0" smtClean="0">
                <a:latin typeface="Courier New"/>
                <a:cs typeface="Courier New"/>
              </a:rPr>
              <a:t>]</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y_fold</a:t>
            </a:r>
            <a:r>
              <a:rPr lang="en-US" sz="1800" b="0" dirty="0" smtClean="0">
                <a:latin typeface="Courier New"/>
                <a:cs typeface="Courier New"/>
              </a:rPr>
              <a:t> = y[</a:t>
            </a:r>
            <a:r>
              <a:rPr lang="en-US" sz="1800" b="0" dirty="0" err="1" smtClean="0">
                <a:latin typeface="Courier New"/>
                <a:cs typeface="Courier New"/>
              </a:rPr>
              <a:t>train_fold</a:t>
            </a:r>
            <a:r>
              <a:rPr lang="en-US" sz="1800" b="0" dirty="0" smtClean="0">
                <a:latin typeface="Courier New"/>
                <a:cs typeface="Courier New"/>
              </a:rPr>
              <a:t>]</a:t>
            </a:r>
          </a:p>
          <a:p>
            <a:pPr algn="l"/>
            <a:r>
              <a:rPr lang="en-US" sz="1800" b="0" dirty="0">
                <a:latin typeface="Courier New"/>
                <a:cs typeface="Courier New"/>
              </a:rPr>
              <a:t> </a:t>
            </a:r>
            <a:r>
              <a:rPr lang="en-US" sz="1800" b="0" dirty="0" smtClean="0">
                <a:latin typeface="Courier New"/>
                <a:cs typeface="Courier New"/>
              </a:rPr>
              <a:t>   classifier = </a:t>
            </a:r>
            <a:r>
              <a:rPr lang="en-US" sz="1800" b="0" dirty="0" err="1" smtClean="0">
                <a:latin typeface="Courier New"/>
                <a:cs typeface="Courier New"/>
              </a:rPr>
              <a:t>sklearn.classifier.FavouriteClassifier</a:t>
            </a:r>
            <a:r>
              <a:rPr lang="en-US" sz="1800" b="0" dirty="0" smtClean="0">
                <a:latin typeface="Courier New"/>
                <a:cs typeface="Courier New"/>
              </a:rPr>
              <a:t>()</a:t>
            </a:r>
          </a:p>
          <a:p>
            <a:pPr algn="l"/>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classifier.fit</a:t>
            </a:r>
            <a:r>
              <a:rPr lang="en-US" sz="1800" b="0" dirty="0" smtClean="0">
                <a:latin typeface="Courier New"/>
                <a:cs typeface="Courier New"/>
              </a:rPr>
              <a:t>(</a:t>
            </a:r>
            <a:r>
              <a:rPr lang="en-US" sz="1800" b="0" dirty="0" err="1" smtClean="0">
                <a:latin typeface="Courier New"/>
                <a:cs typeface="Courier New"/>
              </a:rPr>
              <a:t>X_fold</a:t>
            </a:r>
            <a:r>
              <a:rPr lang="en-US" sz="1800" b="0" dirty="0" smtClean="0">
                <a:latin typeface="Courier New"/>
                <a:cs typeface="Courier New"/>
              </a:rPr>
              <a:t>, </a:t>
            </a:r>
            <a:r>
              <a:rPr lang="en-US" sz="1800" b="0" dirty="0" err="1" smtClean="0">
                <a:latin typeface="Courier New"/>
                <a:cs typeface="Courier New"/>
              </a:rPr>
              <a:t>y_fold</a:t>
            </a:r>
            <a:r>
              <a:rPr lang="en-US" sz="1800" b="0" dirty="0" smtClean="0">
                <a:latin typeface="Courier New"/>
                <a:cs typeface="Courier New"/>
              </a:rPr>
              <a:t>)</a:t>
            </a:r>
          </a:p>
          <a:p>
            <a:pPr algn="l"/>
            <a:r>
              <a:rPr lang="en-US" sz="1800" b="0" dirty="0" smtClean="0">
                <a:latin typeface="Courier New"/>
                <a:cs typeface="Courier New"/>
              </a:rPr>
              <a:t>    predictions = </a:t>
            </a:r>
            <a:r>
              <a:rPr lang="en-US" sz="1800" b="0" dirty="0" err="1" smtClean="0">
                <a:latin typeface="Courier New"/>
                <a:cs typeface="Courier New"/>
              </a:rPr>
              <a:t>classifier.predict</a:t>
            </a:r>
            <a:r>
              <a:rPr lang="en-US" sz="1800" b="0" dirty="0" smtClean="0">
                <a:latin typeface="Courier New"/>
                <a:cs typeface="Courier New"/>
              </a:rPr>
              <a:t>(X[</a:t>
            </a:r>
            <a:r>
              <a:rPr lang="en-US" sz="1800" b="0" dirty="0" err="1" smtClean="0">
                <a:latin typeface="Courier New"/>
                <a:cs typeface="Courier New"/>
              </a:rPr>
              <a:t>test_fold</a:t>
            </a:r>
            <a:r>
              <a:rPr lang="en-US" sz="1800" b="0" dirty="0" smtClean="0">
                <a:latin typeface="Courier New"/>
                <a:cs typeface="Courier New"/>
              </a:rPr>
              <a:t>])</a:t>
            </a:r>
          </a:p>
          <a:p>
            <a:pPr algn="l"/>
            <a:r>
              <a:rPr lang="en-US" sz="1800" b="0" dirty="0" smtClean="0">
                <a:latin typeface="Courier New"/>
                <a:cs typeface="Courier New"/>
              </a:rPr>
              <a:t>    print </a:t>
            </a:r>
            <a:r>
              <a:rPr lang="en-US" sz="1800" b="0" dirty="0" err="1" smtClean="0">
                <a:latin typeface="Courier New"/>
                <a:cs typeface="Courier New"/>
              </a:rPr>
              <a:t>accuracy_score</a:t>
            </a:r>
            <a:r>
              <a:rPr lang="en-US" sz="1800" b="0" dirty="0">
                <a:latin typeface="Courier New"/>
                <a:cs typeface="Courier New"/>
              </a:rPr>
              <a:t>(</a:t>
            </a:r>
            <a:r>
              <a:rPr lang="en-US" sz="1800" b="0" dirty="0" smtClean="0">
                <a:latin typeface="Courier New"/>
                <a:cs typeface="Courier New"/>
              </a:rPr>
              <a:t>y[</a:t>
            </a:r>
            <a:r>
              <a:rPr lang="en-US" sz="1800" b="0" dirty="0" err="1" smtClean="0">
                <a:latin typeface="Courier New"/>
                <a:cs typeface="Courier New"/>
              </a:rPr>
              <a:t>test_fold</a:t>
            </a:r>
            <a:r>
              <a:rPr lang="en-US" sz="1800" b="0" dirty="0" smtClean="0">
                <a:latin typeface="Courier New"/>
                <a:cs typeface="Courier New"/>
              </a:rPr>
              <a:t>], predictions)</a:t>
            </a:r>
            <a:endParaRPr kumimoji="0" lang="en-US" sz="18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1822831255"/>
      </p:ext>
    </p:extLst>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Over-</a:t>
            </a:r>
            <a:r>
              <a:rPr lang="en-AU" dirty="0" smtClean="0"/>
              <a:t>fitting, under-fitting and other errors</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63524" y="1028699"/>
            <a:ext cx="92331" cy="4514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endParaRPr i="1" dirty="0"/>
          </a:p>
        </p:txBody>
      </p:sp>
      <p:sp>
        <p:nvSpPr>
          <p:cNvPr id="306" name="Shape 306"/>
          <p:cNvSpPr>
            <a:spLocks noGrp="1"/>
          </p:cNvSpPr>
          <p:nvPr>
            <p:ph type="title"/>
          </p:nvPr>
        </p:nvSpPr>
        <p:spPr>
          <a:xfrm>
            <a:off x="468153" y="505195"/>
            <a:ext cx="7874121" cy="523504"/>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lang="en-AU" dirty="0" smtClean="0"/>
              <a:t>K-FOLD Code (automatic)</a:t>
            </a:r>
            <a:endParaRPr dirty="0"/>
          </a:p>
        </p:txBody>
      </p:sp>
      <p:sp>
        <p:nvSpPr>
          <p:cNvPr id="307" name="Shape 307"/>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30</a:t>
            </a:fld>
            <a:endParaRPr/>
          </a:p>
        </p:txBody>
      </p:sp>
      <p:sp>
        <p:nvSpPr>
          <p:cNvPr id="2" name="TextBox 1"/>
          <p:cNvSpPr txBox="1"/>
          <p:nvPr/>
        </p:nvSpPr>
        <p:spPr>
          <a:xfrm>
            <a:off x="468153" y="1117200"/>
            <a:ext cx="835733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1800" b="0" dirty="0">
                <a:latin typeface="Courier New"/>
                <a:cs typeface="Courier New"/>
              </a:rPr>
              <a:t>from </a:t>
            </a:r>
            <a:r>
              <a:rPr lang="en-US" sz="1800" b="0" dirty="0" err="1" smtClean="0">
                <a:latin typeface="Courier New"/>
                <a:cs typeface="Courier New"/>
              </a:rPr>
              <a:t>sklearn.cross_validation</a:t>
            </a:r>
            <a:r>
              <a:rPr lang="en-US" sz="1800" b="0" dirty="0" smtClean="0">
                <a:latin typeface="Courier New"/>
                <a:cs typeface="Courier New"/>
              </a:rPr>
              <a:t> import </a:t>
            </a:r>
            <a:r>
              <a:rPr lang="en-US" sz="1800" b="0" dirty="0" err="1" smtClean="0">
                <a:latin typeface="Courier New"/>
                <a:cs typeface="Courier New"/>
              </a:rPr>
              <a:t>cross_val_score</a:t>
            </a:r>
            <a:endParaRPr lang="en-US" sz="1800" b="0" dirty="0" smtClean="0">
              <a:latin typeface="Courier New"/>
              <a:cs typeface="Courier New"/>
            </a:endParaRPr>
          </a:p>
          <a:p>
            <a:pPr algn="l"/>
            <a:r>
              <a:rPr lang="en-US" sz="1800" b="0" dirty="0" smtClean="0">
                <a:latin typeface="Courier New"/>
                <a:cs typeface="Courier New"/>
              </a:rPr>
              <a:t>DF = </a:t>
            </a:r>
            <a:r>
              <a:rPr lang="en-US" sz="1800" b="0" dirty="0" err="1" smtClean="0">
                <a:latin typeface="Courier New"/>
                <a:cs typeface="Courier New"/>
              </a:rPr>
              <a:t>pandas.from_csv</a:t>
            </a:r>
            <a:r>
              <a:rPr lang="en-US" sz="1800" b="0" dirty="0" smtClean="0">
                <a:latin typeface="Courier New"/>
                <a:cs typeface="Courier New"/>
              </a:rPr>
              <a:t>(…)</a:t>
            </a:r>
          </a:p>
          <a:p>
            <a:pPr algn="l"/>
            <a:r>
              <a:rPr lang="en-US" sz="1800" b="0" dirty="0" smtClean="0">
                <a:latin typeface="Courier New"/>
                <a:cs typeface="Courier New"/>
              </a:rPr>
              <a:t>X = DF[[…]]</a:t>
            </a:r>
          </a:p>
          <a:p>
            <a:pPr algn="l"/>
            <a:r>
              <a:rPr lang="en-US" sz="1800" b="0" dirty="0" smtClean="0">
                <a:latin typeface="Courier New"/>
                <a:cs typeface="Courier New"/>
              </a:rPr>
              <a:t>y = DF[[…]]</a:t>
            </a:r>
          </a:p>
          <a:p>
            <a:pPr algn="l"/>
            <a:r>
              <a:rPr lang="en-US" sz="1800" b="0" dirty="0">
                <a:latin typeface="Courier New"/>
                <a:cs typeface="Courier New"/>
              </a:rPr>
              <a:t>classifier = </a:t>
            </a:r>
            <a:r>
              <a:rPr lang="en-US" sz="1800" b="0" dirty="0" err="1">
                <a:latin typeface="Courier New"/>
                <a:cs typeface="Courier New"/>
              </a:rPr>
              <a:t>sklearn.classifier.FavouriteClassifier</a:t>
            </a:r>
            <a:r>
              <a:rPr lang="en-US" sz="1800" b="0" dirty="0">
                <a:latin typeface="Courier New"/>
                <a:cs typeface="Courier New"/>
              </a:rPr>
              <a:t>(</a:t>
            </a:r>
            <a:r>
              <a:rPr lang="en-US" sz="1800" b="0" dirty="0" smtClean="0">
                <a:latin typeface="Courier New"/>
                <a:cs typeface="Courier New"/>
              </a:rPr>
              <a:t>)</a:t>
            </a:r>
          </a:p>
          <a:p>
            <a:pPr algn="l"/>
            <a:r>
              <a:rPr lang="en-US" sz="1800" b="0" dirty="0" err="1" smtClean="0">
                <a:latin typeface="Courier New"/>
                <a:cs typeface="Courier New"/>
              </a:rPr>
              <a:t>cross_val_score</a:t>
            </a:r>
            <a:r>
              <a:rPr lang="en-US" sz="1800" b="0" dirty="0" smtClean="0">
                <a:latin typeface="Courier New"/>
                <a:cs typeface="Courier New"/>
              </a:rPr>
              <a:t>(classifier, X, y,</a:t>
            </a:r>
            <a:r>
              <a:rPr lang="en-US" sz="1800" b="0" dirty="0">
                <a:latin typeface="Courier New"/>
                <a:cs typeface="Courier New"/>
              </a:rPr>
              <a:t> </a:t>
            </a:r>
            <a:r>
              <a:rPr lang="en-US" sz="1800" b="0" dirty="0" smtClean="0">
                <a:latin typeface="Courier New"/>
                <a:cs typeface="Courier New"/>
              </a:rPr>
              <a:t>cv=10, scoring=‘accuracy’)</a:t>
            </a:r>
          </a:p>
        </p:txBody>
      </p:sp>
      <p:cxnSp>
        <p:nvCxnSpPr>
          <p:cNvPr id="4" name="Straight Arrow Connector 3"/>
          <p:cNvCxnSpPr/>
          <p:nvPr/>
        </p:nvCxnSpPr>
        <p:spPr>
          <a:xfrm flipV="1">
            <a:off x="1654112" y="2881786"/>
            <a:ext cx="0" cy="384160"/>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5" name="TextBox 4"/>
          <p:cNvSpPr txBox="1"/>
          <p:nvPr/>
        </p:nvSpPr>
        <p:spPr>
          <a:xfrm>
            <a:off x="263524" y="3339424"/>
            <a:ext cx="2375751"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Run the </a:t>
            </a:r>
            <a:r>
              <a:rPr lang="en-US" b="0" dirty="0" smtClean="0">
                <a:solidFill>
                  <a:srgbClr val="FF0000"/>
                </a:solidFill>
                <a:latin typeface="Courier New"/>
                <a:cs typeface="Courier New"/>
              </a:rPr>
              <a:t>for</a:t>
            </a:r>
            <a:r>
              <a:rPr lang="en-US" b="0" dirty="0" smtClean="0">
                <a:solidFill>
                  <a:srgbClr val="FF0000"/>
                </a:solidFill>
                <a:latin typeface="+mn-lt"/>
              </a:rPr>
              <a:t> loop of a </a:t>
            </a:r>
            <a:r>
              <a:rPr lang="en-US" b="0" dirty="0" err="1" smtClean="0">
                <a:solidFill>
                  <a:srgbClr val="FF0000"/>
                </a:solidFill>
                <a:latin typeface="+mn-lt"/>
              </a:rPr>
              <a:t>KFold</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9" name="Straight Arrow Connector 8"/>
          <p:cNvCxnSpPr/>
          <p:nvPr/>
        </p:nvCxnSpPr>
        <p:spPr>
          <a:xfrm flipV="1">
            <a:off x="3467499" y="2842106"/>
            <a:ext cx="1795469" cy="680579"/>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1" name="TextBox 10"/>
          <p:cNvSpPr txBox="1"/>
          <p:nvPr/>
        </p:nvSpPr>
        <p:spPr>
          <a:xfrm>
            <a:off x="2774289" y="3521788"/>
            <a:ext cx="1386419"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err="1" smtClean="0">
                <a:solidFill>
                  <a:srgbClr val="FF0000"/>
                </a:solidFill>
                <a:latin typeface="+mn-lt"/>
              </a:rPr>
              <a:t>n_folds</a:t>
            </a:r>
            <a:r>
              <a:rPr lang="en-US" b="0" dirty="0" smtClean="0">
                <a:solidFill>
                  <a:srgbClr val="FF0000"/>
                </a:solidFill>
                <a:latin typeface="+mn-lt"/>
              </a:rPr>
              <a:t> parameter</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13" name="Straight Arrow Connector 12"/>
          <p:cNvCxnSpPr/>
          <p:nvPr/>
        </p:nvCxnSpPr>
        <p:spPr>
          <a:xfrm flipV="1">
            <a:off x="7579794" y="2881787"/>
            <a:ext cx="0" cy="640898"/>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5" name="TextBox 14"/>
          <p:cNvSpPr txBox="1"/>
          <p:nvPr/>
        </p:nvSpPr>
        <p:spPr>
          <a:xfrm>
            <a:off x="4439282" y="3404541"/>
            <a:ext cx="4485545" cy="14721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Can be a function.</a:t>
            </a:r>
          </a:p>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FF0000"/>
                </a:solidFill>
                <a:effectLst/>
                <a:uFill>
                  <a:solidFill>
                    <a:srgbClr val="000000"/>
                  </a:solidFill>
                </a:uFill>
                <a:latin typeface="+mn-lt"/>
                <a:sym typeface="Helvetica"/>
              </a:rPr>
              <a:t>Strings have hard-coded</a:t>
            </a:r>
            <a:r>
              <a:rPr kumimoji="0" lang="en-US" sz="2300" b="0" i="0" u="none" strike="noStrike" cap="none" spc="0" normalizeH="0" dirty="0" smtClean="0">
                <a:ln>
                  <a:noFill/>
                </a:ln>
                <a:solidFill>
                  <a:srgbClr val="FF0000"/>
                </a:solidFill>
                <a:effectLst/>
                <a:uFill>
                  <a:solidFill>
                    <a:srgbClr val="000000"/>
                  </a:solidFill>
                </a:uFill>
                <a:latin typeface="+mn-lt"/>
                <a:sym typeface="Helvetica"/>
              </a:rPr>
              <a:t> meanings. E.g. </a:t>
            </a:r>
            <a:r>
              <a:rPr lang="en-US" b="0" dirty="0" smtClean="0">
                <a:solidFill>
                  <a:srgbClr val="FF0000"/>
                </a:solidFill>
                <a:latin typeface="+mn-lt"/>
              </a:rPr>
              <a:t>‘accuracy’ says to use</a:t>
            </a:r>
          </a:p>
          <a:p>
            <a:pPr marL="0" marR="0" indent="0" algn="l" defTabSz="584200" rtl="0" fontAlgn="auto" latinLnBrk="0" hangingPunct="0">
              <a:lnSpc>
                <a:spcPct val="100000"/>
              </a:lnSpc>
              <a:spcBef>
                <a:spcPts val="0"/>
              </a:spcBef>
              <a:spcAft>
                <a:spcPts val="0"/>
              </a:spcAft>
              <a:buClrTx/>
              <a:buSzTx/>
              <a:buFontTx/>
              <a:buNone/>
              <a:tabLst/>
            </a:pPr>
            <a:r>
              <a:rPr lang="en-US" sz="2000" b="0" dirty="0" err="1" smtClean="0">
                <a:solidFill>
                  <a:srgbClr val="FF0000"/>
                </a:solidFill>
                <a:latin typeface="+mn-lt"/>
              </a:rPr>
              <a:t>s</a:t>
            </a:r>
            <a:r>
              <a:rPr kumimoji="0" lang="en-US" sz="2000" b="0" i="0" u="none" strike="noStrike" cap="none" spc="0" normalizeH="0" baseline="0" dirty="0" err="1" smtClean="0">
                <a:ln>
                  <a:noFill/>
                </a:ln>
                <a:solidFill>
                  <a:srgbClr val="FF0000"/>
                </a:solidFill>
                <a:effectLst/>
                <a:uFill>
                  <a:solidFill>
                    <a:srgbClr val="000000"/>
                  </a:solidFill>
                </a:uFill>
                <a:latin typeface="+mn-lt"/>
                <a:sym typeface="Helvetica"/>
              </a:rPr>
              <a:t>klearn.cross_validation.accuracy_score</a:t>
            </a:r>
            <a:r>
              <a:rPr kumimoji="0" lang="en-US" sz="2000" b="0" i="0" u="none" strike="noStrike" cap="none" spc="0" normalizeH="0" baseline="0" dirty="0" smtClean="0">
                <a:ln>
                  <a:noFill/>
                </a:ln>
                <a:solidFill>
                  <a:srgbClr val="FF0000"/>
                </a:solidFill>
                <a:effectLst/>
                <a:uFill>
                  <a:solidFill>
                    <a:srgbClr val="000000"/>
                  </a:solidFill>
                </a:uFill>
                <a:latin typeface="+mn-lt"/>
                <a:sym typeface="Helvetica"/>
              </a:rPr>
              <a:t>()</a:t>
            </a:r>
            <a:endParaRPr kumimoji="0" lang="en-US" sz="2000" b="0" i="0" u="none" strike="noStrike" cap="none" spc="0" normalizeH="0" baseline="0" dirty="0">
              <a:ln>
                <a:noFill/>
              </a:ln>
              <a:solidFill>
                <a:srgbClr val="FF0000"/>
              </a:solidFill>
              <a:effectLst/>
              <a:uFill>
                <a:solidFill>
                  <a:srgbClr val="000000"/>
                </a:solidFill>
              </a:uFill>
              <a:latin typeface="+mn-lt"/>
              <a:sym typeface="Helvetica"/>
            </a:endParaRPr>
          </a:p>
        </p:txBody>
      </p:sp>
    </p:spTree>
    <p:extLst>
      <p:ext uri="{BB962C8B-B14F-4D97-AF65-F5344CB8AC3E}">
        <p14:creationId xmlns:p14="http://schemas.microsoft.com/office/powerpoint/2010/main" val="409035395"/>
      </p:ext>
    </p:extLst>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1544638"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Tree>
    <p:extLst>
      <p:ext uri="{BB962C8B-B14F-4D97-AF65-F5344CB8AC3E}">
        <p14:creationId xmlns:p14="http://schemas.microsoft.com/office/powerpoint/2010/main" val="1847855631"/>
      </p:ext>
    </p:extLst>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383805"/>
          </a:xfrm>
        </p:spPr>
        <p:txBody>
          <a:bodyPr/>
          <a:lstStyle/>
          <a:p>
            <a:r>
              <a:rPr lang="en-US" dirty="0" smtClean="0"/>
              <a:t>Variations you should know about</a:t>
            </a:r>
            <a:endParaRPr lang="en-US" dirty="0"/>
          </a:p>
        </p:txBody>
      </p:sp>
      <p:sp>
        <p:nvSpPr>
          <p:cNvPr id="3" name="Text Placeholder 2"/>
          <p:cNvSpPr>
            <a:spLocks noGrp="1"/>
          </p:cNvSpPr>
          <p:nvPr>
            <p:ph type="body" idx="1"/>
          </p:nvPr>
        </p:nvSpPr>
        <p:spPr/>
        <p:txBody>
          <a:bodyPr/>
          <a:lstStyle/>
          <a:p>
            <a:r>
              <a:rPr lang="en-US" dirty="0" err="1" smtClean="0"/>
              <a:t>StratifiedKFold</a:t>
            </a:r>
            <a:endParaRPr lang="en-US" dirty="0" smtClean="0"/>
          </a:p>
          <a:p>
            <a:pPr lvl="1"/>
            <a:r>
              <a:rPr lang="en-US" b="0" dirty="0" smtClean="0"/>
              <a:t>Make sure there are similar numbers of target labels in each fold</a:t>
            </a:r>
          </a:p>
          <a:p>
            <a:r>
              <a:rPr lang="en-US" dirty="0" err="1" smtClean="0"/>
              <a:t>LabelKFold</a:t>
            </a:r>
            <a:endParaRPr lang="en-US" dirty="0" smtClean="0"/>
          </a:p>
          <a:p>
            <a:pPr lvl="1"/>
            <a:r>
              <a:rPr lang="en-US" b="0" dirty="0" smtClean="0"/>
              <a:t>Make sure each label isn’t in the source set</a:t>
            </a:r>
            <a:endParaRPr lang="en-US" b="0" dirty="0"/>
          </a:p>
        </p:txBody>
      </p:sp>
    </p:spTree>
    <p:extLst>
      <p:ext uri="{BB962C8B-B14F-4D97-AF65-F5344CB8AC3E}">
        <p14:creationId xmlns:p14="http://schemas.microsoft.com/office/powerpoint/2010/main" val="3626984705"/>
      </p:ext>
    </p:extLst>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371475" y="1116013"/>
            <a:ext cx="8426451" cy="3894138"/>
          </a:xfrm>
          <a:prstGeom prst="rect">
            <a:avLst/>
          </a:prstGeom>
        </p:spPr>
        <p:txBody>
          <a:bodyPr lIns="38100" tIns="38100" rIns="38100" bIns="38100" anchor="ctr"/>
          <a:lstStyle>
            <a:lvl1pPr marL="27728" marR="27728" algn="ctr" defTabSz="914400">
              <a:lnSpc>
                <a:spcPct val="70000"/>
              </a:lnSpc>
              <a:defRPr sz="8800"/>
            </a:lvl1pPr>
          </a:lstStyle>
          <a:p>
            <a:pPr algn="l"/>
            <a:r>
              <a:rPr lang="en-AU" dirty="0" smtClean="0"/>
              <a:t>Brute force search for the best</a:t>
            </a:r>
            <a:r>
              <a:rPr dirty="0"/>
              <a:t>			</a:t>
            </a:r>
          </a:p>
        </p:txBody>
      </p:sp>
    </p:spTree>
    <p:extLst>
      <p:ext uri="{BB962C8B-B14F-4D97-AF65-F5344CB8AC3E}">
        <p14:creationId xmlns:p14="http://schemas.microsoft.com/office/powerpoint/2010/main" val="3240532964"/>
      </p:ext>
    </p:extLst>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Models often have weights and parameters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1902767"/>
              </p:ext>
            </p:extLst>
          </p:nvPr>
        </p:nvGraphicFramePr>
        <p:xfrm>
          <a:off x="569912" y="1460500"/>
          <a:ext cx="8294688" cy="1767840"/>
        </p:xfrm>
        <a:graphic>
          <a:graphicData uri="http://schemas.openxmlformats.org/drawingml/2006/table">
            <a:tbl>
              <a:tblPr firstCol="1" bandRow="1">
                <a:tableStyleId>{0E3FDE45-AF77-4B5C-9715-49D594BDF05E}</a:tableStyleId>
              </a:tblPr>
              <a:tblGrid>
                <a:gridCol w="2262188"/>
                <a:gridCol w="6032500"/>
              </a:tblGrid>
              <a:tr h="266276">
                <a:tc>
                  <a:txBody>
                    <a:bodyPr/>
                    <a:lstStyle/>
                    <a:p>
                      <a:pPr algn="l"/>
                      <a:r>
                        <a:rPr lang="en-US" b="0" dirty="0" smtClean="0"/>
                        <a:t>K-means</a:t>
                      </a:r>
                      <a:endParaRPr lang="en-US" b="0" dirty="0"/>
                    </a:p>
                  </a:txBody>
                  <a:tcPr/>
                </a:tc>
                <a:tc>
                  <a:txBody>
                    <a:bodyPr/>
                    <a:lstStyle/>
                    <a:p>
                      <a:pPr algn="l"/>
                      <a:r>
                        <a:rPr lang="en-US" b="0" dirty="0" smtClean="0"/>
                        <a:t>Number of clusters</a:t>
                      </a:r>
                      <a:endParaRPr lang="en-US" b="0" dirty="0"/>
                    </a:p>
                  </a:txBody>
                  <a:tcPr/>
                </a:tc>
              </a:tr>
              <a:tr h="370840">
                <a:tc>
                  <a:txBody>
                    <a:bodyPr/>
                    <a:lstStyle/>
                    <a:p>
                      <a:pPr algn="l"/>
                      <a:r>
                        <a:rPr lang="en-US" b="0" dirty="0" err="1" smtClean="0"/>
                        <a:t>DBScan</a:t>
                      </a:r>
                      <a:endParaRPr lang="en-US" b="0" dirty="0"/>
                    </a:p>
                  </a:txBody>
                  <a:tcPr/>
                </a:tc>
                <a:tc>
                  <a:txBody>
                    <a:bodyPr/>
                    <a:lstStyle/>
                    <a:p>
                      <a:pPr algn="l"/>
                      <a:r>
                        <a:rPr lang="en-US" b="0" dirty="0" smtClean="0"/>
                        <a:t>Density / radius</a:t>
                      </a:r>
                      <a:endParaRPr lang="en-US" b="0" dirty="0"/>
                    </a:p>
                  </a:txBody>
                  <a:tcPr/>
                </a:tc>
              </a:tr>
              <a:tr h="370840">
                <a:tc>
                  <a:txBody>
                    <a:bodyPr/>
                    <a:lstStyle/>
                    <a:p>
                      <a:pPr algn="l"/>
                      <a:r>
                        <a:rPr lang="en-US" b="0" dirty="0" smtClean="0"/>
                        <a:t>Decision tree</a:t>
                      </a:r>
                      <a:endParaRPr lang="en-US" b="0" dirty="0"/>
                    </a:p>
                  </a:txBody>
                  <a:tcPr/>
                </a:tc>
                <a:tc>
                  <a:txBody>
                    <a:bodyPr/>
                    <a:lstStyle/>
                    <a:p>
                      <a:pPr algn="l"/>
                      <a:r>
                        <a:rPr lang="en-US" b="0" dirty="0" smtClean="0"/>
                        <a:t>Depth /</a:t>
                      </a:r>
                      <a:r>
                        <a:rPr lang="en-US" b="0" baseline="0" dirty="0" smtClean="0"/>
                        <a:t> </a:t>
                      </a:r>
                      <a:r>
                        <a:rPr lang="en-US" b="0" baseline="0" dirty="0" err="1" smtClean="0"/>
                        <a:t>Gini</a:t>
                      </a:r>
                      <a:r>
                        <a:rPr lang="en-US" b="0" baseline="0" dirty="0" smtClean="0"/>
                        <a:t> </a:t>
                      </a:r>
                      <a:r>
                        <a:rPr lang="en-US" b="0" baseline="0" dirty="0" err="1" smtClean="0"/>
                        <a:t>vs</a:t>
                      </a:r>
                      <a:r>
                        <a:rPr lang="en-US" b="0" baseline="0" dirty="0" smtClean="0"/>
                        <a:t> Entropy /</a:t>
                      </a:r>
                      <a:r>
                        <a:rPr lang="en-US" b="0" dirty="0" smtClean="0"/>
                        <a:t> Max</a:t>
                      </a:r>
                      <a:r>
                        <a:rPr lang="en-US" b="0" baseline="0" dirty="0" smtClean="0"/>
                        <a:t> Features</a:t>
                      </a:r>
                      <a:endParaRPr lang="en-US" b="0" dirty="0"/>
                    </a:p>
                  </a:txBody>
                  <a:tcPr/>
                </a:tc>
              </a:tr>
              <a:tr h="370840">
                <a:tc>
                  <a:txBody>
                    <a:bodyPr/>
                    <a:lstStyle/>
                    <a:p>
                      <a:pPr algn="l"/>
                      <a:r>
                        <a:rPr lang="en-US" b="0" dirty="0" smtClean="0"/>
                        <a:t>RANSAC</a:t>
                      </a:r>
                      <a:endParaRPr lang="en-US" b="0" dirty="0"/>
                    </a:p>
                  </a:txBody>
                  <a:tcPr/>
                </a:tc>
                <a:tc>
                  <a:txBody>
                    <a:bodyPr/>
                    <a:lstStyle/>
                    <a:p>
                      <a:pPr algn="l"/>
                      <a:r>
                        <a:rPr lang="en-US" b="0" dirty="0" smtClean="0"/>
                        <a:t>Path width</a:t>
                      </a:r>
                      <a:endParaRPr lang="en-US" b="0" dirty="0"/>
                    </a:p>
                  </a:txBody>
                  <a:tcPr/>
                </a:tc>
              </a:tr>
            </a:tbl>
          </a:graphicData>
        </a:graphic>
      </p:graphicFrame>
      <p:sp>
        <p:nvSpPr>
          <p:cNvPr id="7" name="TextBox 6"/>
          <p:cNvSpPr txBox="1"/>
          <p:nvPr/>
        </p:nvSpPr>
        <p:spPr>
          <a:xfrm>
            <a:off x="3187699" y="3825022"/>
            <a:ext cx="5676901"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How can we</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automate trying lots of different options to find the best set?</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93366408"/>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s</a:t>
            </a:r>
            <a:r>
              <a:rPr lang="en-US" dirty="0" err="1" smtClean="0">
                <a:latin typeface="Courier New"/>
                <a:cs typeface="Courier New"/>
              </a:rPr>
              <a:t>klearn.grid_search.GridSearchCV</a:t>
            </a:r>
            <a:endParaRPr lang="en-US" dirty="0">
              <a:latin typeface="Courier New"/>
              <a:cs typeface="Courier New"/>
            </a:endParaRPr>
          </a:p>
        </p:txBody>
      </p:sp>
      <p:sp>
        <p:nvSpPr>
          <p:cNvPr id="3" name="Text Placeholder 2"/>
          <p:cNvSpPr>
            <a:spLocks noGrp="1"/>
          </p:cNvSpPr>
          <p:nvPr>
            <p:ph type="body" idx="1"/>
          </p:nvPr>
        </p:nvSpPr>
        <p:spPr/>
        <p:txBody>
          <a:bodyPr/>
          <a:lstStyle/>
          <a:p>
            <a:pPr marL="40639" indent="0">
              <a:buNone/>
            </a:pPr>
            <a:r>
              <a:rPr lang="en-US" dirty="0" smtClean="0"/>
              <a:t>Inputs:</a:t>
            </a:r>
          </a:p>
          <a:p>
            <a:r>
              <a:rPr lang="en-US" dirty="0" smtClean="0"/>
              <a:t>estimator </a:t>
            </a:r>
            <a:r>
              <a:rPr lang="en-US" b="0" dirty="0" smtClean="0"/>
              <a:t>(e.g. </a:t>
            </a:r>
            <a:r>
              <a:rPr lang="en-US" b="0" dirty="0" err="1" smtClean="0"/>
              <a:t>sklearn.tree.DecisionTreeClassifier</a:t>
            </a:r>
            <a:r>
              <a:rPr lang="en-US" b="0" dirty="0" smtClean="0"/>
              <a:t>)</a:t>
            </a:r>
          </a:p>
          <a:p>
            <a:r>
              <a:rPr lang="en-US" dirty="0" err="1" smtClean="0"/>
              <a:t>param_grid</a:t>
            </a:r>
            <a:r>
              <a:rPr lang="en-US" dirty="0" smtClean="0"/>
              <a:t> </a:t>
            </a:r>
            <a:r>
              <a:rPr lang="en-US" b="0" dirty="0" smtClean="0"/>
              <a:t>(a dictionary of lists)</a:t>
            </a:r>
          </a:p>
          <a:p>
            <a:r>
              <a:rPr lang="en-US" dirty="0"/>
              <a:t>s</a:t>
            </a:r>
            <a:r>
              <a:rPr lang="en-US" dirty="0" smtClean="0"/>
              <a:t>coring </a:t>
            </a:r>
            <a:r>
              <a:rPr lang="en-US" b="0" dirty="0" smtClean="0"/>
              <a:t>(optional: a string or function as per </a:t>
            </a:r>
            <a:r>
              <a:rPr lang="en-US" b="0" dirty="0" err="1" smtClean="0"/>
              <a:t>cross_val_score</a:t>
            </a:r>
            <a:r>
              <a:rPr lang="en-US" b="0" dirty="0" smtClean="0"/>
              <a:t>)</a:t>
            </a:r>
          </a:p>
          <a:p>
            <a:r>
              <a:rPr lang="en-US" dirty="0" smtClean="0"/>
              <a:t>cv </a:t>
            </a:r>
            <a:r>
              <a:rPr lang="en-US" b="0" dirty="0" smtClean="0"/>
              <a:t>(optional: how many </a:t>
            </a:r>
            <a:r>
              <a:rPr lang="en-US" b="0" dirty="0" err="1" smtClean="0"/>
              <a:t>StratifieldKFold</a:t>
            </a:r>
            <a:r>
              <a:rPr lang="en-US" b="0" dirty="0" smtClean="0"/>
              <a:t> splits, or equivalent)</a:t>
            </a:r>
          </a:p>
          <a:p>
            <a:endParaRPr lang="en-US" dirty="0"/>
          </a:p>
          <a:p>
            <a:pPr marL="40639" indent="0">
              <a:buNone/>
            </a:pPr>
            <a:r>
              <a:rPr lang="en-US" dirty="0" smtClean="0"/>
              <a:t>Outputs:</a:t>
            </a:r>
          </a:p>
          <a:p>
            <a:r>
              <a:rPr lang="en-US" dirty="0" err="1" smtClean="0"/>
              <a:t>grid_scores</a:t>
            </a:r>
            <a:r>
              <a:rPr lang="en-US" dirty="0" smtClean="0"/>
              <a:t>_</a:t>
            </a:r>
          </a:p>
          <a:p>
            <a:pPr lvl="1"/>
            <a:r>
              <a:rPr lang="en-US" b="0" dirty="0" smtClean="0"/>
              <a:t>(parameter, </a:t>
            </a:r>
            <a:r>
              <a:rPr lang="en-US" b="0" dirty="0" err="1" smtClean="0"/>
              <a:t>mean_score</a:t>
            </a:r>
            <a:r>
              <a:rPr lang="en-US" b="0" dirty="0" smtClean="0"/>
              <a:t>, per-fold scores)</a:t>
            </a:r>
          </a:p>
          <a:p>
            <a:r>
              <a:rPr lang="en-US" dirty="0" err="1"/>
              <a:t>b</a:t>
            </a:r>
            <a:r>
              <a:rPr lang="en-US" dirty="0" err="1" smtClean="0"/>
              <a:t>est_estimator</a:t>
            </a:r>
            <a:r>
              <a:rPr lang="en-US" dirty="0" smtClean="0"/>
              <a:t>_</a:t>
            </a:r>
          </a:p>
          <a:p>
            <a:r>
              <a:rPr lang="en-US" dirty="0" err="1"/>
              <a:t>b</a:t>
            </a:r>
            <a:r>
              <a:rPr lang="en-US" dirty="0" err="1" smtClean="0"/>
              <a:t>est_score</a:t>
            </a:r>
            <a:r>
              <a:rPr lang="en-US" dirty="0" smtClean="0"/>
              <a:t>_</a:t>
            </a:r>
          </a:p>
          <a:p>
            <a:r>
              <a:rPr lang="en-US" dirty="0" err="1"/>
              <a:t>b</a:t>
            </a:r>
            <a:r>
              <a:rPr lang="en-US" dirty="0" err="1" smtClean="0"/>
              <a:t>est_params</a:t>
            </a:r>
            <a:r>
              <a:rPr lang="en-US" dirty="0" smtClean="0"/>
              <a:t>_</a:t>
            </a:r>
          </a:p>
          <a:p>
            <a:pPr marL="40639" indent="0">
              <a:buNone/>
            </a:pPr>
            <a:endParaRPr lang="en-US" dirty="0"/>
          </a:p>
        </p:txBody>
      </p:sp>
    </p:spTree>
    <p:extLst>
      <p:ext uri="{BB962C8B-B14F-4D97-AF65-F5344CB8AC3E}">
        <p14:creationId xmlns:p14="http://schemas.microsoft.com/office/powerpoint/2010/main" val="1234977441"/>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sklearn.tree</a:t>
            </a:r>
            <a:r>
              <a:rPr lang="en-US" b="0" dirty="0" smtClean="0">
                <a:latin typeface="Courier New"/>
                <a:cs typeface="Courier New"/>
              </a:rPr>
              <a:t>, </a:t>
            </a:r>
            <a:r>
              <a:rPr lang="en-US" b="0" dirty="0" err="1" smtClean="0">
                <a:latin typeface="Courier New"/>
                <a:cs typeface="Courier New"/>
              </a:rPr>
              <a:t>sklearn.grid_search</a:t>
            </a:r>
            <a:r>
              <a:rPr lang="en-US" b="0" dirty="0" smtClean="0">
                <a:latin typeface="Courier New"/>
                <a:cs typeface="Courier New"/>
              </a:rPr>
              <a:t>, pandas</a:t>
            </a:r>
          </a:p>
          <a:p>
            <a:pPr marL="40639" indent="0">
              <a:buNone/>
            </a:pPr>
            <a:r>
              <a:rPr lang="en-US" b="0" dirty="0" smtClean="0">
                <a:latin typeface="Courier New"/>
                <a:cs typeface="Courier New"/>
              </a:rPr>
              <a:t>DF = </a:t>
            </a:r>
            <a:r>
              <a:rPr lang="en-US" b="0" dirty="0" err="1" smtClean="0">
                <a:latin typeface="Courier New"/>
                <a:cs typeface="Courier New"/>
              </a:rPr>
              <a:t>pandas.from_csv</a:t>
            </a:r>
            <a:r>
              <a:rPr lang="en-US" b="0" dirty="0" smtClean="0">
                <a:latin typeface="Courier New"/>
                <a:cs typeface="Courier New"/>
              </a:rPr>
              <a:t>(…)</a:t>
            </a:r>
          </a:p>
          <a:p>
            <a:pPr marL="40639" indent="0">
              <a:buNone/>
            </a:pPr>
            <a:r>
              <a:rPr lang="en-US" dirty="0" err="1" smtClean="0">
                <a:latin typeface="Courier New"/>
                <a:cs typeface="Courier New"/>
              </a:rPr>
              <a:t>Params</a:t>
            </a:r>
            <a:r>
              <a:rPr lang="en-US" b="0" dirty="0" smtClean="0">
                <a:latin typeface="Courier New"/>
                <a:cs typeface="Courier New"/>
              </a:rPr>
              <a:t> = {</a:t>
            </a:r>
            <a:r>
              <a:rPr lang="en-US" b="0" dirty="0">
                <a:latin typeface="Courier New"/>
                <a:cs typeface="Courier New"/>
              </a:rPr>
              <a:t>’</a:t>
            </a:r>
            <a:r>
              <a:rPr lang="en-US" b="0" dirty="0" err="1" smtClean="0">
                <a:latin typeface="Courier New"/>
                <a:cs typeface="Courier New"/>
              </a:rPr>
              <a:t>max_depth</a:t>
            </a:r>
            <a:r>
              <a:rPr lang="en-US" b="0" dirty="0" smtClean="0">
                <a:latin typeface="Courier New"/>
                <a:cs typeface="Courier New"/>
              </a:rPr>
              <a:t>’: range(1,10), </a:t>
            </a:r>
          </a:p>
          <a:p>
            <a:pPr marL="40639" indent="0">
              <a:buNone/>
            </a:pPr>
            <a:r>
              <a:rPr lang="en-US" b="0" dirty="0" smtClean="0">
                <a:latin typeface="Courier New"/>
                <a:cs typeface="Courier New"/>
              </a:rPr>
              <a:t>          </a:t>
            </a:r>
            <a:r>
              <a:rPr lang="en-US" b="0" dirty="0">
                <a:latin typeface="Courier New"/>
                <a:cs typeface="Courier New"/>
              </a:rPr>
              <a:t>’</a:t>
            </a:r>
            <a:r>
              <a:rPr lang="en-US" b="0" dirty="0" smtClean="0">
                <a:latin typeface="Courier New"/>
                <a:cs typeface="Courier New"/>
              </a:rPr>
              <a:t>criterion</a:t>
            </a:r>
            <a:r>
              <a:rPr lang="en-US" b="0" dirty="0">
                <a:latin typeface="Courier New"/>
                <a:cs typeface="Courier New"/>
              </a:rPr>
              <a:t>’</a:t>
            </a:r>
            <a:r>
              <a:rPr lang="en-US" b="0" dirty="0" smtClean="0">
                <a:latin typeface="Courier New"/>
                <a:cs typeface="Courier New"/>
              </a:rPr>
              <a:t>=[</a:t>
            </a:r>
            <a:r>
              <a:rPr lang="en-US" b="0" dirty="0">
                <a:latin typeface="Courier New"/>
                <a:cs typeface="Courier New"/>
              </a:rPr>
              <a:t>’</a:t>
            </a:r>
            <a:r>
              <a:rPr lang="en-US" b="0" dirty="0" err="1" smtClean="0">
                <a:latin typeface="Courier New"/>
                <a:cs typeface="Courier New"/>
              </a:rPr>
              <a:t>gini</a:t>
            </a:r>
            <a:r>
              <a:rPr lang="en-US" b="0" dirty="0" smtClean="0">
                <a:latin typeface="Courier New"/>
                <a:cs typeface="Courier New"/>
              </a:rPr>
              <a:t>’, ’entropy’],</a:t>
            </a:r>
          </a:p>
          <a:p>
            <a:pPr marL="40639" indent="0">
              <a:buNone/>
            </a:pPr>
            <a:r>
              <a:rPr lang="en-US" b="0" dirty="0">
                <a:latin typeface="Courier New"/>
                <a:cs typeface="Courier New"/>
              </a:rPr>
              <a:t> </a:t>
            </a:r>
            <a:r>
              <a:rPr lang="en-US" b="0" dirty="0" smtClean="0">
                <a:latin typeface="Courier New"/>
                <a:cs typeface="Courier New"/>
              </a:rPr>
              <a:t>         </a:t>
            </a:r>
            <a:r>
              <a:rPr lang="en-US" b="0" dirty="0">
                <a:latin typeface="Courier New"/>
                <a:cs typeface="Courier New"/>
              </a:rPr>
              <a:t>’</a:t>
            </a:r>
            <a:r>
              <a:rPr lang="en-US" b="0" dirty="0" err="1" smtClean="0">
                <a:latin typeface="Courier New"/>
                <a:cs typeface="Courier New"/>
              </a:rPr>
              <a:t>max_features</a:t>
            </a:r>
            <a:r>
              <a:rPr lang="en-US" b="0" dirty="0" smtClean="0">
                <a:latin typeface="Courier New"/>
                <a:cs typeface="Courier New"/>
              </a:rPr>
              <a:t>’ : range(1,5)}</a:t>
            </a:r>
          </a:p>
          <a:p>
            <a:pPr marL="40639" indent="0">
              <a:buNone/>
            </a:pPr>
            <a:r>
              <a:rPr lang="en-US" b="0" dirty="0" smtClean="0">
                <a:latin typeface="Courier New"/>
                <a:cs typeface="Courier New"/>
              </a:rPr>
              <a:t>Classifier = </a:t>
            </a:r>
            <a:r>
              <a:rPr lang="en-US" b="0" dirty="0" err="1" smtClean="0">
                <a:latin typeface="Courier New"/>
                <a:cs typeface="Courier New"/>
              </a:rPr>
              <a:t>sklearn.tree.DecisionTreeClassifier</a:t>
            </a:r>
            <a:r>
              <a:rPr lang="en-US" b="0" dirty="0" smtClean="0">
                <a:latin typeface="Courier New"/>
                <a:cs typeface="Courier New"/>
              </a:rPr>
              <a:t>()</a:t>
            </a:r>
          </a:p>
          <a:p>
            <a:pPr marL="40639" indent="0">
              <a:buNone/>
            </a:pPr>
            <a:r>
              <a:rPr lang="en-US" dirty="0" err="1" smtClean="0">
                <a:latin typeface="Courier New"/>
                <a:cs typeface="Courier New"/>
              </a:rPr>
              <a:t>BruteForce</a:t>
            </a:r>
            <a:r>
              <a:rPr lang="en-US" b="0" dirty="0" smtClean="0">
                <a:latin typeface="Courier New"/>
                <a:cs typeface="Courier New"/>
              </a:rPr>
              <a:t> = </a:t>
            </a:r>
            <a:r>
              <a:rPr lang="en-US" dirty="0" err="1" smtClean="0">
                <a:latin typeface="Courier New"/>
                <a:cs typeface="Courier New"/>
              </a:rPr>
              <a:t>GridSearchCV</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estimator</a:t>
            </a:r>
            <a:r>
              <a:rPr lang="en-US" b="0" smtClean="0">
                <a:latin typeface="Courier New"/>
                <a:cs typeface="Courier New"/>
              </a:rPr>
              <a:t>=Classifier,</a:t>
            </a:r>
            <a:endParaRPr lang="en-US" b="0" dirty="0" smtClean="0">
              <a:latin typeface="Courier New"/>
              <a:cs typeface="Courier New"/>
            </a:endParaRP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param_grid</a:t>
            </a:r>
            <a:r>
              <a:rPr lang="en-US" b="0" dirty="0" smtClean="0">
                <a:latin typeface="Courier New"/>
                <a:cs typeface="Courier New"/>
              </a:rPr>
              <a:t>=</a:t>
            </a:r>
            <a:r>
              <a:rPr lang="en-US" dirty="0" err="1" smtClean="0">
                <a:latin typeface="Courier New"/>
                <a:cs typeface="Courier New"/>
              </a:rPr>
              <a:t>Params</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cv=5)</a:t>
            </a:r>
          </a:p>
          <a:p>
            <a:pPr marL="40639" indent="0">
              <a:buNone/>
            </a:pPr>
            <a:endParaRPr lang="en-US" b="0" dirty="0" smtClean="0">
              <a:latin typeface="Courier New"/>
              <a:cs typeface="Courier New"/>
            </a:endParaRPr>
          </a:p>
          <a:p>
            <a:pPr marL="40639" indent="0">
              <a:buNone/>
            </a:pPr>
            <a:r>
              <a:rPr lang="en-US" dirty="0" err="1" smtClean="0">
                <a:latin typeface="Courier New"/>
                <a:cs typeface="Courier New"/>
              </a:rPr>
              <a:t>BruteForce.fit</a:t>
            </a:r>
            <a:r>
              <a:rPr lang="en-US" b="0" dirty="0" smtClean="0">
                <a:latin typeface="Courier New"/>
                <a:cs typeface="Courier New"/>
              </a:rPr>
              <a:t>(DF[[</a:t>
            </a:r>
            <a:r>
              <a:rPr lang="en-US" b="0" i="1" dirty="0" err="1" smtClean="0">
                <a:latin typeface="Courier New"/>
                <a:cs typeface="Courier New"/>
              </a:rPr>
              <a:t>sourcecolumns</a:t>
            </a:r>
            <a:r>
              <a:rPr lang="en-US" b="0" i="1" dirty="0" smtClean="0">
                <a:latin typeface="Courier New"/>
                <a:cs typeface="Courier New"/>
              </a:rPr>
              <a:t>…</a:t>
            </a:r>
            <a:r>
              <a:rPr lang="en-US" b="0" dirty="0" smtClean="0">
                <a:latin typeface="Courier New"/>
                <a:cs typeface="Courier New"/>
              </a:rPr>
              <a:t>]], DF[[</a:t>
            </a:r>
            <a:r>
              <a:rPr lang="en-US" b="0" i="1" dirty="0" err="1" smtClean="0">
                <a:latin typeface="Courier New"/>
                <a:cs typeface="Courier New"/>
              </a:rPr>
              <a:t>destcolumn</a:t>
            </a:r>
            <a:r>
              <a:rPr lang="en-US" b="0" dirty="0" smtClean="0">
                <a:latin typeface="Courier New"/>
                <a:cs typeface="Courier New"/>
              </a:rPr>
              <a:t>]])</a:t>
            </a:r>
          </a:p>
          <a:p>
            <a:pPr marL="40639" indent="0">
              <a:buNone/>
            </a:pPr>
            <a:r>
              <a:rPr lang="en-US" b="0" dirty="0">
                <a:latin typeface="Courier New"/>
                <a:cs typeface="Courier New"/>
              </a:rPr>
              <a:t>p</a:t>
            </a:r>
            <a:r>
              <a:rPr lang="en-US" b="0" dirty="0" smtClean="0">
                <a:latin typeface="Courier New"/>
                <a:cs typeface="Courier New"/>
              </a:rPr>
              <a:t>rint </a:t>
            </a:r>
            <a:r>
              <a:rPr lang="en-US" dirty="0" err="1" smtClean="0">
                <a:latin typeface="Courier New"/>
                <a:cs typeface="Courier New"/>
              </a:rPr>
              <a:t>BruteForce.best_params</a:t>
            </a:r>
            <a:r>
              <a:rPr lang="en-US" dirty="0" smtClean="0">
                <a:latin typeface="Courier New"/>
                <a:cs typeface="Courier New"/>
              </a:rPr>
              <a:t>_</a:t>
            </a:r>
            <a:r>
              <a:rPr lang="en-US" b="0" dirty="0" smtClean="0">
                <a:latin typeface="Courier New"/>
                <a:cs typeface="Courier New"/>
              </a:rPr>
              <a:t>, </a:t>
            </a:r>
            <a:r>
              <a:rPr lang="en-US" dirty="0" err="1" smtClean="0">
                <a:latin typeface="Courier New"/>
                <a:cs typeface="Courier New"/>
              </a:rPr>
              <a:t>BruteForce.best_score</a:t>
            </a:r>
            <a:r>
              <a:rPr lang="en-US" dirty="0" smtClean="0">
                <a:latin typeface="Courier New"/>
                <a:cs typeface="Courier New"/>
              </a:rPr>
              <a:t>_</a:t>
            </a:r>
          </a:p>
        </p:txBody>
      </p:sp>
    </p:spTree>
    <p:extLst>
      <p:ext uri="{BB962C8B-B14F-4D97-AF65-F5344CB8AC3E}">
        <p14:creationId xmlns:p14="http://schemas.microsoft.com/office/powerpoint/2010/main" val="4133551693"/>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Shape 36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
        <p:nvSpPr>
          <p:cNvPr id="362" name="Shape 362"/>
          <p:cNvSpPr>
            <a:spLocks noGrp="1"/>
          </p:cNvSpPr>
          <p:nvPr>
            <p:ph type="title" idx="4294967295"/>
          </p:nvPr>
        </p:nvSpPr>
        <p:spPr>
          <a:xfrm>
            <a:off x="-1544638"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Tree>
    <p:extLst>
      <p:ext uri="{BB962C8B-B14F-4D97-AF65-F5344CB8AC3E}">
        <p14:creationId xmlns:p14="http://schemas.microsoft.com/office/powerpoint/2010/main" val="3153126675"/>
      </p:ext>
    </p:extLst>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02012"/>
          </a:xfrm>
        </p:spPr>
        <p:txBody>
          <a:bodyPr/>
          <a:lstStyle/>
          <a:p>
            <a:r>
              <a:rPr lang="en-US" dirty="0" smtClean="0"/>
              <a:t>Supervised Learning Challenges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48902467"/>
              </p:ext>
            </p:extLst>
          </p:nvPr>
        </p:nvGraphicFramePr>
        <p:xfrm>
          <a:off x="468152" y="1211156"/>
          <a:ext cx="8442395" cy="3679124"/>
        </p:xfrm>
        <a:graphic>
          <a:graphicData uri="http://schemas.openxmlformats.org/drawingml/2006/table">
            <a:tbl>
              <a:tblPr firstRow="1" bandRow="1">
                <a:tableStyleId>{327F97BB-C833-4FB7-BDE5-3F7075034690}</a:tableStyleId>
              </a:tblPr>
              <a:tblGrid>
                <a:gridCol w="1837743"/>
                <a:gridCol w="3302326"/>
                <a:gridCol w="3302326"/>
              </a:tblGrid>
              <a:tr h="809574">
                <a:tc>
                  <a:txBody>
                    <a:bodyPr/>
                    <a:lstStyle/>
                    <a:p>
                      <a:r>
                        <a:rPr lang="en-US" sz="2000" dirty="0" smtClean="0"/>
                        <a:t>Type of error</a:t>
                      </a:r>
                      <a:endParaRPr lang="en-US" sz="2000" dirty="0"/>
                    </a:p>
                  </a:txBody>
                  <a:tcPr/>
                </a:tc>
                <a:tc>
                  <a:txBody>
                    <a:bodyPr/>
                    <a:lstStyle/>
                    <a:p>
                      <a:r>
                        <a:rPr lang="en-US" sz="2000" dirty="0" smtClean="0"/>
                        <a:t>Cause</a:t>
                      </a:r>
                      <a:endParaRPr lang="en-US" sz="2000" dirty="0"/>
                    </a:p>
                  </a:txBody>
                  <a:tcPr/>
                </a:tc>
                <a:tc>
                  <a:txBody>
                    <a:bodyPr/>
                    <a:lstStyle/>
                    <a:p>
                      <a:r>
                        <a:rPr lang="en-US" sz="2000" dirty="0" smtClean="0"/>
                        <a:t>Example</a:t>
                      </a:r>
                      <a:endParaRPr lang="en-US" sz="2000" dirty="0"/>
                    </a:p>
                  </a:txBody>
                  <a:tcPr/>
                </a:tc>
              </a:tr>
              <a:tr h="1029988">
                <a:tc>
                  <a:txBody>
                    <a:bodyPr/>
                    <a:lstStyle/>
                    <a:p>
                      <a:r>
                        <a:rPr lang="en-US" sz="2000" dirty="0" smtClean="0"/>
                        <a:t>Bias</a:t>
                      </a:r>
                      <a:endParaRPr lang="en-US" sz="2000" dirty="0"/>
                    </a:p>
                  </a:txBody>
                  <a:tcPr/>
                </a:tc>
                <a:tc>
                  <a:txBody>
                    <a:bodyPr/>
                    <a:lstStyle/>
                    <a:p>
                      <a:pPr marL="0" indent="0" algn="l">
                        <a:buFont typeface="Arial"/>
                        <a:buNone/>
                      </a:pPr>
                      <a:r>
                        <a:rPr lang="en-US" sz="2000" b="0" dirty="0" smtClean="0"/>
                        <a:t>The model doesn’t capture the</a:t>
                      </a:r>
                      <a:r>
                        <a:rPr lang="en-US" sz="2000" b="0" baseline="0" dirty="0" smtClean="0"/>
                        <a:t> necessary variables</a:t>
                      </a:r>
                      <a:endParaRPr lang="en-US" sz="2000" b="0" dirty="0"/>
                    </a:p>
                  </a:txBody>
                  <a:tcPr/>
                </a:tc>
                <a:tc>
                  <a:txBody>
                    <a:bodyPr/>
                    <a:lstStyle/>
                    <a:p>
                      <a:pPr algn="l"/>
                      <a:r>
                        <a:rPr lang="en-US" sz="2000" b="0" dirty="0" smtClean="0"/>
                        <a:t>Linear</a:t>
                      </a:r>
                      <a:r>
                        <a:rPr lang="en-US" sz="2000" b="0" baseline="0" dirty="0" smtClean="0"/>
                        <a:t> model trying to model exponential growth</a:t>
                      </a:r>
                      <a:endParaRPr lang="en-US" sz="2000" b="0" dirty="0"/>
                    </a:p>
                  </a:txBody>
                  <a:tcPr/>
                </a:tc>
              </a:tr>
              <a:tr h="1029988">
                <a:tc>
                  <a:txBody>
                    <a:bodyPr/>
                    <a:lstStyle/>
                    <a:p>
                      <a:r>
                        <a:rPr lang="en-US" sz="2000" dirty="0" smtClean="0"/>
                        <a:t>Variance</a:t>
                      </a:r>
                      <a:endParaRPr lang="en-US" sz="2000" dirty="0"/>
                    </a:p>
                  </a:txBody>
                  <a:tcPr/>
                </a:tc>
                <a:tc>
                  <a:txBody>
                    <a:bodyPr/>
                    <a:lstStyle/>
                    <a:p>
                      <a:pPr algn="l"/>
                      <a:r>
                        <a:rPr lang="en-US" sz="2000" b="0" dirty="0" smtClean="0"/>
                        <a:t>Over-fitting: the model responds to noise and outliers</a:t>
                      </a:r>
                      <a:endParaRPr lang="en-US" sz="2000" b="0" dirty="0"/>
                    </a:p>
                  </a:txBody>
                  <a:tcPr/>
                </a:tc>
                <a:tc>
                  <a:txBody>
                    <a:bodyPr/>
                    <a:lstStyle/>
                    <a:p>
                      <a:pPr algn="l"/>
                      <a:r>
                        <a:rPr lang="en-US" sz="2000" b="0" dirty="0" smtClean="0"/>
                        <a:t>Outlier that makes a linear model look exponential</a:t>
                      </a:r>
                      <a:endParaRPr lang="en-US" sz="2000" b="0" dirty="0"/>
                    </a:p>
                  </a:txBody>
                  <a:tcPr/>
                </a:tc>
              </a:tr>
              <a:tr h="809574">
                <a:tc>
                  <a:txBody>
                    <a:bodyPr/>
                    <a:lstStyle/>
                    <a:p>
                      <a:r>
                        <a:rPr lang="en-US" sz="2000" dirty="0" smtClean="0"/>
                        <a:t>Irreducible</a:t>
                      </a:r>
                      <a:endParaRPr lang="en-US" sz="2000" dirty="0"/>
                    </a:p>
                  </a:txBody>
                  <a:tcPr/>
                </a:tc>
                <a:tc>
                  <a:txBody>
                    <a:bodyPr/>
                    <a:lstStyle/>
                    <a:p>
                      <a:pPr algn="l"/>
                      <a:r>
                        <a:rPr lang="en-US" sz="2000" b="0" dirty="0" smtClean="0"/>
                        <a:t>There</a:t>
                      </a:r>
                      <a:r>
                        <a:rPr lang="en-US" sz="2000" b="0" baseline="0" dirty="0" smtClean="0"/>
                        <a:t> is randomness in the data</a:t>
                      </a:r>
                      <a:endParaRPr lang="en-US" sz="2000" b="0" dirty="0"/>
                    </a:p>
                  </a:txBody>
                  <a:tcPr/>
                </a:tc>
                <a:tc>
                  <a:txBody>
                    <a:bodyPr/>
                    <a:lstStyle/>
                    <a:p>
                      <a:pPr algn="l"/>
                      <a:r>
                        <a:rPr lang="en-US" sz="2000" b="0" dirty="0" smtClean="0"/>
                        <a:t>Predicting</a:t>
                      </a:r>
                      <a:r>
                        <a:rPr lang="en-US" sz="2000" b="0" baseline="0" dirty="0" smtClean="0"/>
                        <a:t> someone’s surname from their first name</a:t>
                      </a:r>
                      <a:endParaRPr lang="en-US" sz="2000" b="0" dirty="0"/>
                    </a:p>
                  </a:txBody>
                  <a:tcPr/>
                </a:tc>
              </a:tr>
            </a:tbl>
          </a:graphicData>
        </a:graphic>
      </p:graphicFrame>
    </p:spTree>
    <p:extLst>
      <p:ext uri="{BB962C8B-B14F-4D97-AF65-F5344CB8AC3E}">
        <p14:creationId xmlns:p14="http://schemas.microsoft.com/office/powerpoint/2010/main" val="2077454451"/>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Shape 1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Shape 1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Shape 1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72" name="Shape 172"/>
          <p:cNvSpPr>
            <a:spLocks noGrp="1"/>
          </p:cNvSpPr>
          <p:nvPr>
            <p:ph type="title"/>
          </p:nvPr>
        </p:nvSpPr>
        <p:spPr>
          <a:prstGeom prst="rect">
            <a:avLst/>
          </a:prstGeom>
        </p:spPr>
        <p:txBody>
          <a:bodyPr/>
          <a:lstStyle/>
          <a:p>
            <a:r>
              <a:t>TRAINING ERROR</a:t>
            </a:r>
          </a:p>
        </p:txBody>
      </p:sp>
      <p:sp>
        <p:nvSpPr>
          <p:cNvPr id="173" name="Shape 173"/>
          <p:cNvSpPr/>
          <p:nvPr/>
        </p:nvSpPr>
        <p:spPr>
          <a:xfrm>
            <a:off x="623608" y="1107609"/>
            <a:ext cx="6592774" cy="38709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dirty="0"/>
              <a:t>Q: What’s wrong with training error?</a:t>
            </a:r>
          </a:p>
          <a:p>
            <a:pPr algn="l" defTabSz="914400">
              <a:lnSpc>
                <a:spcPct val="120000"/>
              </a:lnSpc>
              <a:defRPr sz="2000" b="0">
                <a:uFillTx/>
              </a:defRPr>
            </a:pPr>
            <a:endParaRPr i="1" dirty="0"/>
          </a:p>
          <a:p>
            <a:pPr algn="l" defTabSz="914400">
              <a:lnSpc>
                <a:spcPct val="120000"/>
              </a:lnSpc>
              <a:defRPr sz="2000" b="0">
                <a:uFillTx/>
              </a:defRPr>
            </a:pPr>
            <a:r>
              <a:rPr i="1" dirty="0"/>
              <a:t>Thought experiment:</a:t>
            </a:r>
          </a:p>
          <a:p>
            <a:pPr algn="l" defTabSz="914400">
              <a:lnSpc>
                <a:spcPct val="120000"/>
              </a:lnSpc>
              <a:defRPr sz="2000" b="0">
                <a:uFillTx/>
              </a:defRPr>
            </a:pPr>
            <a:endParaRPr i="1" dirty="0"/>
          </a:p>
          <a:p>
            <a:pPr algn="l" defTabSz="914400">
              <a:lnSpc>
                <a:spcPct val="120000"/>
              </a:lnSpc>
              <a:defRPr sz="2000" b="0">
                <a:uFillTx/>
              </a:defRPr>
            </a:pPr>
            <a:r>
              <a:rPr i="1" dirty="0"/>
              <a:t>Suppose we train our model using the entire dataset.</a:t>
            </a:r>
          </a:p>
          <a:p>
            <a:pPr algn="l" defTabSz="914400">
              <a:lnSpc>
                <a:spcPct val="120000"/>
              </a:lnSpc>
              <a:defRPr sz="2000" b="0">
                <a:uFillTx/>
              </a:defRPr>
            </a:pPr>
            <a:endParaRPr i="1" dirty="0"/>
          </a:p>
          <a:p>
            <a:pPr algn="l" defTabSz="914400">
              <a:lnSpc>
                <a:spcPct val="120000"/>
              </a:lnSpc>
              <a:defRPr sz="2000" b="0">
                <a:uFillTx/>
              </a:defRPr>
            </a:pPr>
            <a:r>
              <a:rPr i="1" dirty="0"/>
              <a:t>Q: How low can we push the training error?</a:t>
            </a:r>
          </a:p>
          <a:p>
            <a:pPr marL="342900" indent="-342900" algn="l" defTabSz="914400">
              <a:lnSpc>
                <a:spcPct val="120000"/>
              </a:lnSpc>
              <a:buSzPct val="100000"/>
              <a:buFont typeface="Helvetica"/>
              <a:buChar char="-"/>
              <a:defRPr sz="2000" b="0">
                <a:uFillTx/>
              </a:defRPr>
            </a:pPr>
            <a:r>
              <a:rPr i="1" dirty="0"/>
              <a:t>We can make the model arbitrarily complex (effectively</a:t>
            </a:r>
            <a:br>
              <a:rPr i="1" dirty="0"/>
            </a:br>
            <a:r>
              <a:rPr i="1" dirty="0"/>
              <a:t>“memorizing” the entire training set).</a:t>
            </a:r>
          </a:p>
          <a:p>
            <a:pPr algn="l" defTabSz="914400">
              <a:lnSpc>
                <a:spcPct val="120000"/>
              </a:lnSpc>
              <a:defRPr sz="2000" b="0">
                <a:uFillTx/>
              </a:defRPr>
            </a:pPr>
            <a:r>
              <a:rPr i="1" dirty="0"/>
              <a:t>A: Down to zero!</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73">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17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173">
                                            <p:txEl>
                                              <p:pRg st="5" end="5"/>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17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7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Shape 17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Shape 1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8" name="Shape 1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80" name="Shape 180"/>
          <p:cNvSpPr>
            <a:spLocks noGrp="1"/>
          </p:cNvSpPr>
          <p:nvPr>
            <p:ph type="title"/>
          </p:nvPr>
        </p:nvSpPr>
        <p:spPr>
          <a:prstGeom prst="rect">
            <a:avLst/>
          </a:prstGeom>
        </p:spPr>
        <p:txBody>
          <a:bodyPr/>
          <a:lstStyle/>
          <a:p>
            <a:r>
              <a:t>TRAINING ERROR</a:t>
            </a:r>
          </a:p>
        </p:txBody>
      </p:sp>
      <p:pic>
        <p:nvPicPr>
          <p:cNvPr id="181" name="image8.png"/>
          <p:cNvPicPr>
            <a:picLocks noChangeAspect="1"/>
          </p:cNvPicPr>
          <p:nvPr/>
        </p:nvPicPr>
        <p:blipFill>
          <a:blip r:embed="rId2">
            <a:extLst/>
          </a:blip>
          <a:stretch>
            <a:fillRect/>
          </a:stretch>
        </p:blipFill>
        <p:spPr>
          <a:xfrm>
            <a:off x="757237" y="1219200"/>
            <a:ext cx="7848601" cy="3532803"/>
          </a:xfrm>
          <a:prstGeom prst="rect">
            <a:avLst/>
          </a:prstGeom>
          <a:ln w="12700">
            <a:miter lim="400000"/>
          </a:ln>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88" name="Shape 188"/>
          <p:cNvSpPr>
            <a:spLocks noGrp="1"/>
          </p:cNvSpPr>
          <p:nvPr>
            <p:ph type="title"/>
          </p:nvPr>
        </p:nvSpPr>
        <p:spPr>
          <a:prstGeom prst="rect">
            <a:avLst/>
          </a:prstGeom>
        </p:spPr>
        <p:txBody>
          <a:bodyPr/>
          <a:lstStyle/>
          <a:p>
            <a:r>
              <a:t>TRAINING ERROR</a:t>
            </a:r>
          </a:p>
        </p:txBody>
      </p:sp>
      <p:sp>
        <p:nvSpPr>
          <p:cNvPr id="189" name="Shape 189"/>
          <p:cNvSpPr/>
          <p:nvPr/>
        </p:nvSpPr>
        <p:spPr>
          <a:xfrm>
            <a:off x="623608" y="1057512"/>
            <a:ext cx="5886861" cy="37394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4200" b="0">
                <a:uFillTx/>
              </a:defRPr>
            </a:pPr>
            <a:r>
              <a:rPr sz="1800" i="1" dirty="0"/>
              <a:t>Q: What’s wrong with training error?</a:t>
            </a:r>
          </a:p>
          <a:p>
            <a:pPr algn="l" defTabSz="914400">
              <a:lnSpc>
                <a:spcPct val="120000"/>
              </a:lnSpc>
              <a:defRPr sz="4200" b="0">
                <a:uFillTx/>
              </a:defRPr>
            </a:pPr>
            <a:endParaRPr sz="1800" i="1" dirty="0"/>
          </a:p>
          <a:p>
            <a:pPr algn="l" defTabSz="914400">
              <a:lnSpc>
                <a:spcPct val="120000"/>
              </a:lnSpc>
              <a:defRPr sz="4200" b="0">
                <a:uFillTx/>
              </a:defRPr>
            </a:pPr>
            <a:r>
              <a:rPr sz="1800" i="1" dirty="0"/>
              <a:t>Thought experiment:</a:t>
            </a:r>
          </a:p>
          <a:p>
            <a:pPr algn="l" defTabSz="914400">
              <a:lnSpc>
                <a:spcPct val="120000"/>
              </a:lnSpc>
              <a:defRPr sz="4200" b="0">
                <a:uFillTx/>
              </a:defRPr>
            </a:pPr>
            <a:r>
              <a:rPr sz="1800" i="1" dirty="0"/>
              <a:t>Suppose we train our model using the entire dataset.</a:t>
            </a:r>
          </a:p>
          <a:p>
            <a:pPr algn="l" defTabSz="914400">
              <a:lnSpc>
                <a:spcPct val="120000"/>
              </a:lnSpc>
              <a:defRPr sz="4200" b="0">
                <a:uFillTx/>
              </a:defRPr>
            </a:pPr>
            <a:r>
              <a:rPr sz="1800" i="1" dirty="0"/>
              <a:t>Q: How low can we push the training error?</a:t>
            </a:r>
          </a:p>
          <a:p>
            <a:pPr marL="163285" indent="-163285" algn="l" defTabSz="914400">
              <a:lnSpc>
                <a:spcPct val="120000"/>
              </a:lnSpc>
              <a:buSzPct val="100000"/>
              <a:buFont typeface="Helvetica"/>
              <a:buChar char="-"/>
              <a:defRPr sz="4200" b="0">
                <a:uFillTx/>
              </a:defRPr>
            </a:pPr>
            <a:r>
              <a:rPr sz="1800" i="1" dirty="0"/>
              <a:t>We can make the model arbitrarily complex (effectively</a:t>
            </a:r>
          </a:p>
          <a:p>
            <a:pPr lvl="1" indent="328613" algn="l" defTabSz="914400">
              <a:lnSpc>
                <a:spcPct val="120000"/>
              </a:lnSpc>
              <a:defRPr sz="4200" b="0">
                <a:uFillTx/>
              </a:defRPr>
            </a:pPr>
            <a:r>
              <a:rPr sz="1800" i="1" dirty="0"/>
              <a:t>“memorizing” the entire training set).</a:t>
            </a:r>
          </a:p>
          <a:p>
            <a:pPr algn="l" defTabSz="914400">
              <a:lnSpc>
                <a:spcPct val="120000"/>
              </a:lnSpc>
              <a:defRPr sz="4200" b="0">
                <a:uFillTx/>
              </a:defRPr>
            </a:pPr>
            <a:r>
              <a:rPr sz="1800" i="1" dirty="0"/>
              <a:t>A: Down to zero!</a:t>
            </a:r>
          </a:p>
          <a:p>
            <a:pPr algn="l" defTabSz="914400">
              <a:lnSpc>
                <a:spcPct val="120000"/>
              </a:lnSpc>
              <a:defRPr sz="4200" b="0">
                <a:uFillTx/>
              </a:defRPr>
            </a:pPr>
            <a:endParaRPr sz="1800" i="1" dirty="0"/>
          </a:p>
          <a:p>
            <a:pPr algn="l" defTabSz="914400">
              <a:lnSpc>
                <a:spcPct val="120000"/>
              </a:lnSpc>
              <a:defRPr sz="4200" b="0">
                <a:uFillTx/>
              </a:defRPr>
            </a:pPr>
            <a:r>
              <a:rPr sz="1800" i="1" dirty="0"/>
              <a:t>A: Training error is not a good estimate of </a:t>
            </a:r>
          </a:p>
          <a:p>
            <a:pPr algn="l" defTabSz="914400">
              <a:lnSpc>
                <a:spcPct val="120000"/>
              </a:lnSpc>
              <a:defRPr sz="4200" b="0">
                <a:uFillTx/>
              </a:defRPr>
            </a:pPr>
            <a:r>
              <a:rPr sz="1800" i="1" dirty="0"/>
              <a:t>accuracy beyond training data.</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hape 1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Shape 19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Shape 19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5" name="Shape 195"/>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96" name="Shape 196"/>
          <p:cNvSpPr>
            <a:spLocks noGrp="1"/>
          </p:cNvSpPr>
          <p:nvPr>
            <p:ph type="title"/>
          </p:nvPr>
        </p:nvSpPr>
        <p:spPr>
          <a:prstGeom prst="rect">
            <a:avLst/>
          </a:prstGeom>
        </p:spPr>
        <p:txBody>
          <a:bodyPr/>
          <a:lstStyle/>
          <a:p>
            <a:r>
              <a:t>TRAINING ERROR</a:t>
            </a:r>
          </a:p>
        </p:txBody>
      </p:sp>
      <p:sp>
        <p:nvSpPr>
          <p:cNvPr id="197" name="Shape 197"/>
          <p:cNvSpPr/>
          <p:nvPr/>
        </p:nvSpPr>
        <p:spPr>
          <a:xfrm>
            <a:off x="448503" y="1219187"/>
            <a:ext cx="8429556" cy="11269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gn="l" defTabSz="914400">
              <a:lnSpc>
                <a:spcPts val="3500"/>
              </a:lnSpc>
              <a:defRPr sz="3900" cap="all">
                <a:uFillTx/>
              </a:defRPr>
            </a:lvl1pPr>
          </a:lstStyle>
          <a:p>
            <a:r>
              <a:t>Why this matters</a:t>
            </a:r>
          </a:p>
        </p:txBody>
      </p:sp>
      <p:sp>
        <p:nvSpPr>
          <p:cNvPr id="198" name="Shape 198"/>
          <p:cNvSpPr/>
          <p:nvPr/>
        </p:nvSpPr>
        <p:spPr>
          <a:xfrm>
            <a:off x="454025" y="2066445"/>
            <a:ext cx="8418512" cy="20040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914400">
              <a:lnSpc>
                <a:spcPts val="2400"/>
              </a:lnSpc>
              <a:spcBef>
                <a:spcPts val="700"/>
              </a:spcBef>
              <a:defRPr sz="2000" b="0">
                <a:uFillTx/>
              </a:defRPr>
            </a:pPr>
            <a:r>
              <a:t>The data that we are given for prediction won’t always be the end of the data we are interested in! We may not have access to all the data of interest</a:t>
            </a:r>
          </a:p>
          <a:p>
            <a:pPr algn="l" defTabSz="914400">
              <a:lnSpc>
                <a:spcPts val="2400"/>
              </a:lnSpc>
              <a:spcBef>
                <a:spcPts val="700"/>
              </a:spcBef>
              <a:defRPr sz="2000" b="0">
                <a:uFillTx/>
              </a:defRPr>
            </a:pPr>
            <a:endParaRPr/>
          </a:p>
          <a:p>
            <a:pPr algn="l" defTabSz="914400">
              <a:lnSpc>
                <a:spcPts val="2400"/>
              </a:lnSpc>
              <a:spcBef>
                <a:spcPts val="700"/>
              </a:spcBef>
              <a:defRPr sz="2000" b="0">
                <a:uFillTx/>
              </a:defRPr>
            </a:pPr>
            <a:r>
              <a:t>We will gather data and build and iterate over models however a main reason for building the model was to predict unseen test cases.</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nvSpPr>
        <p:spPr>
          <a:xfrm>
            <a:off x="263524" y="1028700"/>
            <a:ext cx="6005424"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z="2000" b="0" i="1">
                <a:uFillTx/>
              </a:defRPr>
            </a:lvl1pPr>
          </a:lstStyle>
          <a:p>
            <a:pPr>
              <a:defRPr i="0"/>
            </a:pPr>
            <a:r>
              <a:rPr i="1"/>
              <a:t>Q: How can we make a model that generalizes well?</a:t>
            </a:r>
          </a:p>
        </p:txBody>
      </p:sp>
      <p:pic>
        <p:nvPicPr>
          <p:cNvPr id="201"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02" name="Shape 202"/>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03" name="Shape 203"/>
          <p:cNvSpPr>
            <a:spLocks noGrp="1"/>
          </p:cNvSpPr>
          <p:nvPr>
            <p:ph type="sldNum" sz="quarter" idx="2"/>
          </p:nvPr>
        </p:nvSpPr>
        <p:spPr>
          <a:xfrm>
            <a:off x="8664575" y="548418"/>
            <a:ext cx="254001" cy="298577"/>
          </a:xfrm>
          <a:prstGeom prst="rect">
            <a:avLst/>
          </a:prstGeom>
          <a:extLst>
            <a:ext uri="{C572A759-6A51-4108-AA02-DFA0A04FC94B}">
              <ma14:wrappingTextBoxFlag xmlns:ma14="http://schemas.microsoft.com/office/mac/drawingml/2011/main" val="1"/>
            </a:ext>
          </a:extLst>
        </p:spPr>
        <p:txBody>
          <a:bodyPr wrap="square">
            <a:normAutofit/>
          </a:bodyPr>
          <a:lstStyle>
            <a:lvl1pPr>
              <a:defRPr sz="2300">
                <a:latin typeface="Trebuchet MS"/>
                <a:ea typeface="Trebuchet MS"/>
                <a:cs typeface="Trebuchet MS"/>
                <a:sym typeface="Trebuchet MS"/>
              </a:defRPr>
            </a:lvl1pPr>
          </a:lstStyle>
          <a:p>
            <a:fld id="{86CB4B4D-7CA3-9044-876B-883B54F8677D}" type="slidenum">
              <a:t>9</a:t>
            </a:fld>
            <a:endParaRPr/>
          </a:p>
        </p:txBody>
      </p:sp>
      <p:pic>
        <p:nvPicPr>
          <p:cNvPr id="204"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05" name="Shape 205"/>
          <p:cNvSpPr/>
          <p:nvPr/>
        </p:nvSpPr>
        <p:spPr>
          <a:xfrm>
            <a:off x="6359524" y="2977606"/>
            <a:ext cx="8382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06" name="Shape 206"/>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1015</TotalTime>
  <Words>1612</Words>
  <Application>Microsoft Macintosh PowerPoint</Application>
  <PresentationFormat>Custom</PresentationFormat>
  <Paragraphs>317</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White</vt:lpstr>
      <vt:lpstr>DATA SCIENCE 10 WEEK PART TIME COURSE  Model Evaluation and Optimisation</vt:lpstr>
      <vt:lpstr>AGENDA</vt:lpstr>
      <vt:lpstr>Over-fitting, under-fitting and other errors</vt:lpstr>
      <vt:lpstr>Supervised Learning Challenges</vt:lpstr>
      <vt:lpstr>TRAINING ERROR</vt:lpstr>
      <vt:lpstr>TRAINING ERROR</vt:lpstr>
      <vt:lpstr>TRAINING ERROR</vt:lpstr>
      <vt:lpstr>TRAINING ERROR</vt:lpstr>
      <vt:lpstr>TEST SET APPROACH</vt:lpstr>
      <vt:lpstr>TEST SET APPROACH</vt:lpstr>
      <vt:lpstr>TEST SET APPROACH</vt:lpstr>
      <vt:lpstr>TEST SET APPROACH</vt:lpstr>
      <vt:lpstr>TEST SET APPROACH</vt:lpstr>
      <vt:lpstr>TEST SET APPROACH</vt:lpstr>
      <vt:lpstr>TEST SET APPROACH</vt:lpstr>
      <vt:lpstr>TEST SET APPROACH</vt:lpstr>
      <vt:lpstr>TEST SET APPROACH</vt:lpstr>
      <vt:lpstr>CODING IT…</vt:lpstr>
      <vt:lpstr>THE CLASSIFIER YOU HAVE TO OUT-PERFORM</vt:lpstr>
      <vt:lpstr>LAB</vt:lpstr>
      <vt:lpstr>K-folds</vt:lpstr>
      <vt:lpstr>TEST SET APPROACH</vt:lpstr>
      <vt:lpstr>TEST SET APPROACH</vt:lpstr>
      <vt:lpstr>TEST SET APPROACH</vt:lpstr>
      <vt:lpstr>CROSS VALIDATION</vt:lpstr>
      <vt:lpstr>CROSS VALIDATION</vt:lpstr>
      <vt:lpstr>CROSS VALIDATION</vt:lpstr>
      <vt:lpstr>Slightly interactive session</vt:lpstr>
      <vt:lpstr>K-FOLD Code (the manual way)</vt:lpstr>
      <vt:lpstr>K-FOLD Code (automatic)</vt:lpstr>
      <vt:lpstr>     LAB</vt:lpstr>
      <vt:lpstr>Variations you should know about</vt:lpstr>
      <vt:lpstr>Brute force search for the best   </vt:lpstr>
      <vt:lpstr>Models often have weights and parameters</vt:lpstr>
      <vt:lpstr>sklearn.grid_search.GridSearchCV</vt:lpstr>
      <vt:lpstr>In code</vt:lpstr>
      <vt:lpstr>     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4 - Model Evaluation Monday 11th April 2016</dc:title>
  <cp:lastModifiedBy>Greg Baker</cp:lastModifiedBy>
  <cp:revision>19</cp:revision>
  <dcterms:modified xsi:type="dcterms:W3CDTF">2016-07-11T04:46:16Z</dcterms:modified>
</cp:coreProperties>
</file>